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81" r:id="rId2"/>
    <p:sldId id="457" r:id="rId3"/>
    <p:sldId id="464" r:id="rId4"/>
    <p:sldId id="465" r:id="rId5"/>
    <p:sldId id="458" r:id="rId6"/>
    <p:sldId id="420" r:id="rId7"/>
    <p:sldId id="430" r:id="rId8"/>
    <p:sldId id="421" r:id="rId9"/>
    <p:sldId id="461" r:id="rId10"/>
    <p:sldId id="423" r:id="rId11"/>
    <p:sldId id="422" r:id="rId12"/>
    <p:sldId id="424" r:id="rId13"/>
    <p:sldId id="425" r:id="rId14"/>
    <p:sldId id="306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40" r:id="rId24"/>
    <p:sldId id="441" r:id="rId25"/>
    <p:sldId id="442" r:id="rId26"/>
    <p:sldId id="443" r:id="rId27"/>
    <p:sldId id="444" r:id="rId28"/>
    <p:sldId id="445" r:id="rId29"/>
    <p:sldId id="446" r:id="rId30"/>
    <p:sldId id="447" r:id="rId31"/>
    <p:sldId id="448" r:id="rId32"/>
    <p:sldId id="449" r:id="rId33"/>
    <p:sldId id="450" r:id="rId34"/>
    <p:sldId id="462" r:id="rId35"/>
    <p:sldId id="451" r:id="rId36"/>
    <p:sldId id="452" r:id="rId37"/>
    <p:sldId id="453" r:id="rId38"/>
    <p:sldId id="454" r:id="rId39"/>
    <p:sldId id="455" r:id="rId40"/>
    <p:sldId id="368" r:id="rId41"/>
    <p:sldId id="468" r:id="rId42"/>
    <p:sldId id="469" r:id="rId43"/>
    <p:sldId id="371" r:id="rId44"/>
    <p:sldId id="370" r:id="rId45"/>
    <p:sldId id="463" r:id="rId46"/>
    <p:sldId id="373" r:id="rId47"/>
    <p:sldId id="372" r:id="rId48"/>
    <p:sldId id="466" r:id="rId49"/>
    <p:sldId id="369" r:id="rId50"/>
    <p:sldId id="323" r:id="rId51"/>
    <p:sldId id="467" r:id="rId52"/>
    <p:sldId id="336" r:id="rId53"/>
    <p:sldId id="459" r:id="rId54"/>
    <p:sldId id="407" r:id="rId55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03" autoAdjust="0"/>
    <p:restoredTop sz="95543" autoAdjust="0"/>
  </p:normalViewPr>
  <p:slideViewPr>
    <p:cSldViewPr>
      <p:cViewPr>
        <p:scale>
          <a:sx n="86" d="100"/>
          <a:sy n="86" d="100"/>
        </p:scale>
        <p:origin x="436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D03AC-4DDB-4F25-9718-E51AFA75CAE2}" type="datetimeFigureOut">
              <a:rPr lang="en-GB" smtClean="0"/>
              <a:t>25/01/2020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25EDE-E08D-48F6-8DFD-B940E2D59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554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7CB1-E030-4DFA-B92C-D3A5D437F4E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485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E67208-C611-4143-89A9-4DA79505938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10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25EDE-E08D-48F6-8DFD-B940E2D59E5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152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E67208-C611-4143-89A9-4DA795059388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6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5473-6131-48E4-8A32-468397948A63}" type="datetimeFigureOut">
              <a:rPr lang="de-DE" smtClean="0"/>
              <a:t>25.01.2020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015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5473-6131-48E4-8A32-468397948A63}" type="datetimeFigureOut">
              <a:rPr lang="de-DE" smtClean="0"/>
              <a:t>25.01.2020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093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5473-6131-48E4-8A32-468397948A63}" type="datetimeFigureOut">
              <a:rPr lang="de-DE" smtClean="0"/>
              <a:t>25.01.2020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2883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5473-6131-48E4-8A32-468397948A63}" type="datetimeFigureOut">
              <a:rPr lang="de-DE" smtClean="0"/>
              <a:t>25.01.2020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257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5473-6131-48E4-8A32-468397948A63}" type="datetimeFigureOut">
              <a:rPr lang="de-DE" smtClean="0"/>
              <a:t>25.01.2020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9187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5473-6131-48E4-8A32-468397948A63}" type="datetimeFigureOut">
              <a:rPr lang="de-DE" smtClean="0"/>
              <a:t>25.01.2020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7750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5473-6131-48E4-8A32-468397948A63}" type="datetimeFigureOut">
              <a:rPr lang="de-DE" smtClean="0"/>
              <a:t>25.01.2020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7073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5473-6131-48E4-8A32-468397948A63}" type="datetimeFigureOut">
              <a:rPr lang="de-DE" smtClean="0"/>
              <a:t>25.01.2020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456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5473-6131-48E4-8A32-468397948A63}" type="datetimeFigureOut">
              <a:rPr lang="de-DE" smtClean="0"/>
              <a:t>25.01.2020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9604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5473-6131-48E4-8A32-468397948A63}" type="datetimeFigureOut">
              <a:rPr lang="de-DE" smtClean="0"/>
              <a:t>25.01.2020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4558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5473-6131-48E4-8A32-468397948A63}" type="datetimeFigureOut">
              <a:rPr lang="de-DE" smtClean="0"/>
              <a:t>25.01.2020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556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E5473-6131-48E4-8A32-468397948A63}" type="datetimeFigureOut">
              <a:rPr lang="de-DE" smtClean="0"/>
              <a:t>25.01.2020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64C53-A759-457B-BB12-C0B01D15086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025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Probabilistic Record Linkage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43608" y="2914650"/>
            <a:ext cx="6728792" cy="1314450"/>
          </a:xfrm>
        </p:spPr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284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94" y="1067383"/>
            <a:ext cx="5669611" cy="381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9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Felligi</a:t>
            </a:r>
            <a:r>
              <a:rPr lang="en-US" dirty="0" smtClean="0"/>
              <a:t> </a:t>
            </a:r>
            <a:r>
              <a:rPr lang="en-US" dirty="0" err="1" smtClean="0"/>
              <a:t>Sunter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952327"/>
            <a:ext cx="5650263" cy="3905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976" y="4856861"/>
            <a:ext cx="79914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https://www.slideshare.net/BenjaminBengfort/a-primer-on-entity-resolution</a:t>
            </a:r>
          </a:p>
        </p:txBody>
      </p:sp>
    </p:spTree>
    <p:extLst>
      <p:ext uri="{BB962C8B-B14F-4D97-AF65-F5344CB8AC3E}">
        <p14:creationId xmlns:p14="http://schemas.microsoft.com/office/powerpoint/2010/main" val="326327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411510"/>
            <a:ext cx="6458676" cy="43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5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7494"/>
            <a:ext cx="6877130" cy="464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0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363272" cy="3675855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each matching variable is compared and assigned a score (weight) based on how well it matches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frequency </a:t>
            </a:r>
            <a:r>
              <a:rPr lang="en-US" dirty="0"/>
              <a:t>analysis of data values is </a:t>
            </a:r>
            <a:r>
              <a:rPr lang="en-US" dirty="0" smtClean="0"/>
              <a:t>important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uncommon </a:t>
            </a:r>
            <a:r>
              <a:rPr lang="en-US" dirty="0"/>
              <a:t>value agreement stronger evidence for </a:t>
            </a:r>
            <a:r>
              <a:rPr lang="en-US" dirty="0" smtClean="0"/>
              <a:t>linkage (e.g. Anastasia vs. John)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calculates </a:t>
            </a:r>
            <a:r>
              <a:rPr lang="en-US" dirty="0"/>
              <a:t>a score for each field that indicates, for any pair of records, how likely it is that they both refer to the same entity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sum </a:t>
            </a:r>
            <a:r>
              <a:rPr lang="en-US" dirty="0"/>
              <a:t>the scores over fields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sort </a:t>
            </a:r>
            <a:r>
              <a:rPr lang="en-US" dirty="0"/>
              <a:t>record pairs in order of their scores (weights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BLOCKING really critical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5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375" y="201331"/>
            <a:ext cx="8229600" cy="857250"/>
          </a:xfrm>
        </p:spPr>
        <p:txBody>
          <a:bodyPr/>
          <a:lstStyle/>
          <a:p>
            <a:r>
              <a:rPr lang="en-US" dirty="0" smtClean="0"/>
              <a:t>Probabilistic Record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5050904" cy="3778646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 smtClean="0"/>
              <a:t>Basic idea by </a:t>
            </a:r>
            <a:r>
              <a:rPr lang="en-US" sz="2400" dirty="0" err="1" smtClean="0"/>
              <a:t>Newcombe</a:t>
            </a:r>
            <a:r>
              <a:rPr lang="en-US" sz="2400" dirty="0" smtClean="0"/>
              <a:t> &amp; Kennedy (1962), Theory </a:t>
            </a:r>
            <a:r>
              <a:rPr lang="en-US" sz="2400" dirty="0" err="1" smtClean="0"/>
              <a:t>Fellegi</a:t>
            </a:r>
            <a:r>
              <a:rPr lang="en-US" sz="2400" dirty="0" smtClean="0"/>
              <a:t> &amp; </a:t>
            </a:r>
            <a:r>
              <a:rPr lang="en-US" sz="2400" dirty="0" err="1" smtClean="0"/>
              <a:t>Sunter</a:t>
            </a:r>
            <a:r>
              <a:rPr lang="en-US" sz="2400" dirty="0" smtClean="0"/>
              <a:t> (1969)</a:t>
            </a:r>
          </a:p>
          <a:p>
            <a:r>
              <a:rPr lang="en-US" sz="2400" dirty="0" smtClean="0"/>
              <a:t>Allows wider range of potential identifiers</a:t>
            </a:r>
          </a:p>
          <a:p>
            <a:r>
              <a:rPr lang="en-US" sz="2400" dirty="0" smtClean="0"/>
              <a:t>Computing weights based on estimated ability to match or not match (frequency ratios)</a:t>
            </a:r>
            <a:endParaRPr lang="en-US" sz="2000" dirty="0"/>
          </a:p>
          <a:p>
            <a:r>
              <a:rPr lang="en-US" sz="2400" dirty="0" smtClean="0"/>
              <a:t>Unlike rule based method, algorithms can be trained</a:t>
            </a:r>
          </a:p>
          <a:p>
            <a:r>
              <a:rPr lang="en-US" sz="2400" dirty="0" smtClean="0"/>
              <a:t>Problem: Estimating errors and thresholds, independence assumption, clerical review, individual variables not string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580112" y="1131590"/>
            <a:ext cx="3510136" cy="3847207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Often used:</a:t>
            </a:r>
            <a:endParaRPr lang="en-US" sz="2400" dirty="0"/>
          </a:p>
          <a:p>
            <a:pPr lvl="1"/>
            <a:r>
              <a:rPr lang="en-US" sz="2000" b="1" dirty="0"/>
              <a:t>M-probability</a:t>
            </a:r>
            <a:r>
              <a:rPr lang="en-US" sz="2000" dirty="0"/>
              <a:t>: probability that a field agrees given that the pair of records is a true match</a:t>
            </a:r>
          </a:p>
          <a:p>
            <a:pPr lvl="1"/>
            <a:r>
              <a:rPr lang="en-US" sz="2000" b="1" dirty="0"/>
              <a:t>U-probability</a:t>
            </a:r>
            <a:r>
              <a:rPr lang="en-US" sz="2000" dirty="0"/>
              <a:t>: probability that a field agrees given that the pair of records is NOT a true </a:t>
            </a:r>
            <a:r>
              <a:rPr lang="en-US" sz="2000" dirty="0" smtClean="0"/>
              <a:t>match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U probability for birth month 1/12 appx. 0.083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431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 and M probability in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 </a:t>
            </a:r>
            <a:r>
              <a:rPr lang="en-US" i="1" dirty="0"/>
              <a:t>u</a:t>
            </a:r>
            <a:r>
              <a:rPr lang="en-US" dirty="0"/>
              <a:t> probability is the probability that an identifier in two </a:t>
            </a:r>
            <a:r>
              <a:rPr lang="en-US" i="1" dirty="0"/>
              <a:t>non-matching</a:t>
            </a:r>
            <a:r>
              <a:rPr lang="en-US" dirty="0"/>
              <a:t> records will agree purely by </a:t>
            </a:r>
            <a:r>
              <a:rPr lang="en-US" dirty="0" smtClean="0"/>
              <a:t>chance</a:t>
            </a:r>
            <a:r>
              <a:rPr lang="en-US" dirty="0"/>
              <a:t> </a:t>
            </a:r>
            <a:r>
              <a:rPr lang="en-US" dirty="0" smtClean="0"/>
              <a:t>– this is determined by relative frequency in the data (e.g. for birth month,  approximately 1/12)</a:t>
            </a:r>
          </a:p>
          <a:p>
            <a:r>
              <a:rPr lang="en-US" dirty="0" smtClean="0"/>
              <a:t>The m probability is probability that an identifier in matching pairs will agree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66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Felligini-Sunter: notation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57300"/>
            <a:ext cx="7924800" cy="35433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Two sets to link: </a:t>
            </a:r>
            <a:r>
              <a:rPr lang="en-US" altLang="en-US" sz="2800" i="1" dirty="0" smtClean="0"/>
              <a:t>A </a:t>
            </a:r>
            <a:r>
              <a:rPr lang="en-US" altLang="en-US" sz="2800" dirty="0" smtClean="0"/>
              <a:t>and </a:t>
            </a:r>
            <a:r>
              <a:rPr lang="en-US" altLang="en-US" sz="2800" i="1" dirty="0" smtClean="0"/>
              <a:t>B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i="1" dirty="0" smtClean="0"/>
              <a:t>A x B = {(</a:t>
            </a:r>
            <a:r>
              <a:rPr lang="en-US" altLang="en-US" sz="2800" i="1" dirty="0" err="1" smtClean="0"/>
              <a:t>a,b</a:t>
            </a:r>
            <a:r>
              <a:rPr lang="en-US" altLang="en-US" sz="2800" i="1" dirty="0" smtClean="0"/>
              <a:t>) : a</a:t>
            </a:r>
            <a:r>
              <a:rPr lang="el-GR" altLang="en-US" sz="2800" i="1" dirty="0" smtClean="0">
                <a:latin typeface="Calibri"/>
              </a:rPr>
              <a:t> ϵ </a:t>
            </a:r>
            <a:r>
              <a:rPr lang="en-US" altLang="en-US" sz="2800" i="1" dirty="0" smtClean="0"/>
              <a:t>A, b</a:t>
            </a:r>
            <a:r>
              <a:rPr lang="el-GR" altLang="en-US" sz="2800" i="1" dirty="0" smtClean="0">
                <a:latin typeface="Calibri"/>
              </a:rPr>
              <a:t> ϵ </a:t>
            </a:r>
            <a:r>
              <a:rPr lang="en-US" altLang="en-US" sz="2800" i="1" dirty="0" smtClean="0"/>
              <a:t>B} </a:t>
            </a:r>
            <a:r>
              <a:rPr lang="en-US" altLang="en-US" sz="2800" dirty="0" smtClean="0"/>
              <a:t>= </a:t>
            </a:r>
            <a:r>
              <a:rPr lang="en-US" altLang="en-US" sz="2800" i="1" dirty="0" smtClean="0"/>
              <a:t>M </a:t>
            </a:r>
            <a:r>
              <a:rPr lang="en-US" altLang="en-US" sz="2800" i="1" dirty="0">
                <a:latin typeface="cmsy10" pitchFamily="34" charset="0"/>
              </a:rPr>
              <a:t>U</a:t>
            </a:r>
            <a:r>
              <a:rPr lang="en-US" altLang="en-US" sz="2800" i="1" dirty="0" smtClean="0"/>
              <a:t> U</a:t>
            </a:r>
            <a:r>
              <a:rPr lang="en-US" altLang="en-US" sz="2800" dirty="0" smtClean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i="1" dirty="0" smtClean="0"/>
              <a:t>M = matched </a:t>
            </a:r>
            <a:r>
              <a:rPr lang="en-US" altLang="en-US" sz="2400" dirty="0" smtClean="0"/>
              <a:t>pairs</a:t>
            </a:r>
            <a:r>
              <a:rPr lang="en-US" altLang="en-US" sz="2400" i="1" dirty="0" smtClean="0"/>
              <a:t>, U=</a:t>
            </a:r>
            <a:r>
              <a:rPr lang="en-US" altLang="en-US" sz="2400" dirty="0" smtClean="0"/>
              <a:t> </a:t>
            </a:r>
            <a:r>
              <a:rPr lang="en-US" altLang="en-US" sz="2400" i="1" dirty="0" smtClean="0"/>
              <a:t>unmatched </a:t>
            </a:r>
            <a:r>
              <a:rPr lang="en-US" altLang="en-US" sz="2400" dirty="0" smtClean="0"/>
              <a:t>pairs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Record for </a:t>
            </a:r>
            <a:r>
              <a:rPr lang="en-US" altLang="en-US" sz="2800" i="1" dirty="0" smtClean="0"/>
              <a:t>a</a:t>
            </a:r>
            <a:r>
              <a:rPr lang="el-GR" altLang="en-US" sz="2800" i="1" dirty="0" smtClean="0">
                <a:latin typeface="Calibri"/>
              </a:rPr>
              <a:t> ϵ</a:t>
            </a:r>
            <a:r>
              <a:rPr lang="en-US" altLang="en-US" sz="2800" i="1" dirty="0" smtClean="0"/>
              <a:t> A </a:t>
            </a:r>
            <a:r>
              <a:rPr lang="en-US" altLang="en-US" sz="2800" dirty="0" smtClean="0"/>
              <a:t>is </a:t>
            </a:r>
            <a:r>
              <a:rPr lang="en-US" altLang="en-US" sz="2800" dirty="0" smtClean="0">
                <a:latin typeface="Symbol" pitchFamily="18" charset="2"/>
              </a:rPr>
              <a:t>a</a:t>
            </a:r>
            <a:r>
              <a:rPr lang="en-US" altLang="en-US" sz="2800" dirty="0" smtClean="0"/>
              <a:t>(</a:t>
            </a:r>
            <a:r>
              <a:rPr lang="en-US" altLang="en-US" sz="2800" i="1" dirty="0" smtClean="0"/>
              <a:t>a</a:t>
            </a:r>
            <a:r>
              <a:rPr lang="en-US" altLang="en-US" sz="2800" dirty="0" smtClean="0"/>
              <a:t>), for </a:t>
            </a:r>
            <a:r>
              <a:rPr lang="en-US" altLang="en-US" sz="2800" i="1" dirty="0" smtClean="0"/>
              <a:t>b</a:t>
            </a:r>
            <a:r>
              <a:rPr lang="el-GR" altLang="en-US" sz="2800" i="1" dirty="0" smtClean="0">
                <a:latin typeface="Calibri"/>
              </a:rPr>
              <a:t> ϵ</a:t>
            </a:r>
            <a:r>
              <a:rPr lang="en-US" altLang="en-US" sz="2800" i="1" dirty="0" smtClean="0"/>
              <a:t> B </a:t>
            </a:r>
            <a:r>
              <a:rPr lang="en-US" altLang="en-US" sz="2800" dirty="0" smtClean="0"/>
              <a:t>is </a:t>
            </a:r>
            <a:r>
              <a:rPr lang="en-US" altLang="en-US" sz="2800" dirty="0" smtClean="0">
                <a:latin typeface="Symbol" pitchFamily="18" charset="2"/>
              </a:rPr>
              <a:t>b</a:t>
            </a:r>
            <a:r>
              <a:rPr lang="en-US" altLang="en-US" sz="2800" dirty="0" smtClean="0"/>
              <a:t>(</a:t>
            </a:r>
            <a:r>
              <a:rPr lang="en-US" altLang="en-US" sz="2800" i="1" dirty="0" smtClean="0"/>
              <a:t>b</a:t>
            </a:r>
            <a:r>
              <a:rPr lang="en-US" altLang="en-US" sz="2800" dirty="0" smtClean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i="1" dirty="0" smtClean="0"/>
              <a:t>Comparison vector, </a:t>
            </a:r>
            <a:r>
              <a:rPr lang="en-US" altLang="en-US" sz="2800" dirty="0" smtClean="0"/>
              <a:t>written </a:t>
            </a:r>
            <a:r>
              <a:rPr lang="en-US" altLang="en-US" sz="2800" dirty="0" smtClean="0">
                <a:latin typeface="Symbol" pitchFamily="18" charset="2"/>
              </a:rPr>
              <a:t>g</a:t>
            </a:r>
            <a:r>
              <a:rPr lang="en-US" altLang="en-US" sz="2800" i="1" dirty="0" smtClean="0"/>
              <a:t>(</a:t>
            </a:r>
            <a:r>
              <a:rPr lang="en-US" altLang="en-US" sz="2800" i="1" dirty="0" err="1" smtClean="0"/>
              <a:t>a,b</a:t>
            </a:r>
            <a:r>
              <a:rPr lang="en-US" altLang="en-US" sz="2800" i="1" dirty="0" smtClean="0"/>
              <a:t>), </a:t>
            </a:r>
            <a:r>
              <a:rPr lang="en-US" altLang="en-US" sz="2800" dirty="0" smtClean="0"/>
              <a:t>contains “comparison features” (e.g., “last names are same”, “birthdates are same year”, …)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 </a:t>
            </a:r>
            <a:r>
              <a:rPr lang="en-US" altLang="en-US" sz="2400" dirty="0" smtClean="0">
                <a:latin typeface="Symbol" pitchFamily="18" charset="2"/>
              </a:rPr>
              <a:t>g</a:t>
            </a:r>
            <a:r>
              <a:rPr lang="en-US" altLang="en-US" sz="2400" dirty="0" smtClean="0"/>
              <a:t>(</a:t>
            </a:r>
            <a:r>
              <a:rPr lang="en-US" altLang="en-US" sz="2400" i="1" dirty="0" err="1" smtClean="0"/>
              <a:t>a,b</a:t>
            </a:r>
            <a:r>
              <a:rPr lang="en-US" altLang="en-US" sz="2400" i="1" dirty="0" smtClean="0"/>
              <a:t>)=</a:t>
            </a:r>
            <a:r>
              <a:rPr lang="en-US" altLang="en-US" sz="2400" dirty="0" smtClean="0">
                <a:latin typeface="cmsy10" pitchFamily="34" charset="0"/>
              </a:rPr>
              <a:t>f(</a:t>
            </a:r>
            <a:r>
              <a:rPr lang="en-US" altLang="en-US" sz="2400" dirty="0" smtClean="0"/>
              <a:t> </a:t>
            </a:r>
            <a:r>
              <a:rPr lang="en-US" altLang="en-US" sz="2400" dirty="0" smtClean="0">
                <a:latin typeface="Symbol" pitchFamily="18" charset="2"/>
              </a:rPr>
              <a:t>g</a:t>
            </a:r>
            <a:r>
              <a:rPr lang="en-US" altLang="en-US" sz="2400" i="1" baseline="30000" dirty="0" smtClean="0"/>
              <a:t>1</a:t>
            </a:r>
            <a:r>
              <a:rPr lang="en-US" altLang="en-US" sz="2400" i="1" dirty="0" smtClean="0"/>
              <a:t>(</a:t>
            </a:r>
            <a:r>
              <a:rPr lang="en-US" altLang="en-US" sz="2400" i="1" dirty="0" smtClean="0">
                <a:latin typeface="Symbol" pitchFamily="18" charset="2"/>
              </a:rPr>
              <a:t>a</a:t>
            </a:r>
            <a:r>
              <a:rPr lang="en-US" altLang="en-US" sz="2400" i="1" dirty="0" smtClean="0"/>
              <a:t>(a),</a:t>
            </a:r>
            <a:r>
              <a:rPr lang="en-US" altLang="en-US" sz="2400" i="1" dirty="0" smtClean="0">
                <a:latin typeface="Symbol" pitchFamily="18" charset="2"/>
              </a:rPr>
              <a:t>b</a:t>
            </a:r>
            <a:r>
              <a:rPr lang="en-US" altLang="en-US" sz="2400" i="1" dirty="0" smtClean="0"/>
              <a:t>(b)),…, </a:t>
            </a:r>
            <a:r>
              <a:rPr lang="en-US" altLang="en-US" sz="2400" dirty="0" err="1" smtClean="0">
                <a:latin typeface="Symbol" pitchFamily="18" charset="2"/>
              </a:rPr>
              <a:t>g</a:t>
            </a:r>
            <a:r>
              <a:rPr lang="en-US" altLang="en-US" sz="2400" i="1" baseline="30000" dirty="0" err="1" smtClean="0"/>
              <a:t>K</a:t>
            </a:r>
            <a:r>
              <a:rPr lang="en-US" altLang="en-US" sz="2400" i="1" dirty="0" smtClean="0"/>
              <a:t>(</a:t>
            </a:r>
            <a:r>
              <a:rPr lang="en-US" altLang="en-US" sz="2400" i="1" dirty="0" smtClean="0">
                <a:latin typeface="Symbol" pitchFamily="18" charset="2"/>
              </a:rPr>
              <a:t>a</a:t>
            </a:r>
            <a:r>
              <a:rPr lang="en-US" altLang="en-US" sz="2400" i="1" dirty="0" smtClean="0"/>
              <a:t>(a),</a:t>
            </a:r>
            <a:r>
              <a:rPr lang="en-US" altLang="en-US" sz="2400" i="1" dirty="0" smtClean="0">
                <a:latin typeface="Symbol" pitchFamily="18" charset="2"/>
              </a:rPr>
              <a:t>b</a:t>
            </a:r>
            <a:r>
              <a:rPr lang="en-US" altLang="en-US" sz="2400" i="1" dirty="0" smtClean="0"/>
              <a:t>(b))</a:t>
            </a:r>
            <a:endParaRPr lang="en-US" alt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i="1" dirty="0" smtClean="0"/>
              <a:t>Comparison space </a:t>
            </a:r>
            <a:r>
              <a:rPr lang="en-US" altLang="en-US" sz="2800" dirty="0" smtClean="0">
                <a:latin typeface="Symbol" pitchFamily="18" charset="2"/>
              </a:rPr>
              <a:t>G</a:t>
            </a:r>
            <a:r>
              <a:rPr lang="en-US" altLang="en-US" sz="2800" dirty="0" smtClean="0"/>
              <a:t> = range of </a:t>
            </a:r>
            <a:r>
              <a:rPr lang="en-US" altLang="en-US" sz="2800" dirty="0" smtClean="0">
                <a:latin typeface="Symbol" pitchFamily="18" charset="2"/>
              </a:rPr>
              <a:t>g</a:t>
            </a:r>
            <a:r>
              <a:rPr lang="en-US" altLang="en-US" sz="2800" i="1" dirty="0" smtClean="0"/>
              <a:t>(</a:t>
            </a:r>
            <a:r>
              <a:rPr lang="en-US" altLang="en-US" sz="2800" i="1" dirty="0" err="1" smtClean="0"/>
              <a:t>a,b</a:t>
            </a:r>
            <a:r>
              <a:rPr lang="en-US" altLang="en-US" sz="2800" i="1" dirty="0" smtClean="0"/>
              <a:t>)</a:t>
            </a:r>
            <a:endParaRPr lang="en-US" altLang="en-US" sz="2800" dirty="0" smtClean="0">
              <a:latin typeface="cmsy10" pitchFamily="34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dirty="0" smtClean="0">
              <a:latin typeface="cmsy10" pitchFamily="34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865" y="3623099"/>
            <a:ext cx="272415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8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375" y="201331"/>
            <a:ext cx="8229600" cy="857250"/>
          </a:xfrm>
        </p:spPr>
        <p:txBody>
          <a:bodyPr/>
          <a:lstStyle/>
          <a:p>
            <a:r>
              <a:rPr lang="en-US" dirty="0" err="1" smtClean="0"/>
              <a:t>Felligi</a:t>
            </a:r>
            <a:r>
              <a:rPr lang="en-US" dirty="0" smtClean="0"/>
              <a:t> &amp; </a:t>
            </a:r>
            <a:r>
              <a:rPr lang="en-US" dirty="0" err="1" smtClean="0"/>
              <a:t>Sunter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5554960" cy="367585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400" dirty="0" smtClean="0"/>
                  <a:t>Classify pairs </a:t>
                </a:r>
                <a:r>
                  <a:rPr lang="en-US" sz="2400" i="1" dirty="0" smtClean="0"/>
                  <a:t>r=(</a:t>
                </a:r>
                <a:r>
                  <a:rPr lang="en-US" sz="2400" i="1" dirty="0" err="1" smtClean="0"/>
                  <a:t>a,b</a:t>
                </a:r>
                <a:r>
                  <a:rPr lang="en-US" sz="2400" i="1" dirty="0" smtClean="0"/>
                  <a:t>)</a:t>
                </a:r>
                <a:r>
                  <a:rPr lang="en-US" sz="2400" dirty="0" smtClean="0"/>
                  <a:t> from</a:t>
                </a:r>
                <a:br>
                  <a:rPr lang="en-US" sz="2400" dirty="0" smtClean="0"/>
                </a:br>
                <a:r>
                  <a:rPr lang="en-US" sz="2400" dirty="0" smtClean="0"/>
                  <a:t>lists A and B into </a:t>
                </a:r>
              </a:p>
              <a:p>
                <a:pPr lvl="1"/>
                <a:r>
                  <a:rPr lang="en-US" sz="2000" i="1" dirty="0" smtClean="0"/>
                  <a:t>M</a:t>
                </a:r>
                <a:r>
                  <a:rPr lang="en-US" sz="2000" dirty="0" smtClean="0"/>
                  <a:t>, the set of true matches </a:t>
                </a:r>
              </a:p>
              <a:p>
                <a:pPr lvl="1"/>
                <a:r>
                  <a:rPr lang="en-US" sz="2000" i="1" dirty="0" smtClean="0"/>
                  <a:t>U</a:t>
                </a:r>
                <a:r>
                  <a:rPr lang="en-US" sz="2000" dirty="0" smtClean="0"/>
                  <a:t> the set of non-matches	</a:t>
                </a:r>
                <a:endParaRPr lang="en-US" sz="2400" dirty="0" smtClean="0"/>
              </a:p>
              <a:p>
                <a:pPr lvl="1"/>
                <a:r>
                  <a:rPr lang="en-US" sz="2000" dirty="0" smtClean="0"/>
                  <a:t>using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 smtClean="0"/>
                  <a:t> as vector for comparison</a:t>
                </a:r>
              </a:p>
              <a:p>
                <a:pPr marL="457200" lvl="1" indent="0">
                  <a:buNone/>
                </a:pPr>
                <a:endParaRPr lang="en-US" sz="2400" dirty="0"/>
              </a:p>
              <a:p>
                <a:r>
                  <a:rPr lang="en-US" sz="2200" dirty="0" smtClean="0"/>
                  <a:t>Decision rule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 smtClean="0"/>
                  <a:t> then r is a match</a:t>
                </a:r>
                <a:br>
                  <a:rPr lang="en-US" sz="2400" dirty="0" smtClean="0"/>
                </a:br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𝑅</m:t>
                    </m:r>
                    <m:r>
                      <a:rPr lang="en-US" sz="2400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>
                            <a:latin typeface="Cambria Math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/>
                  <a:t> then r is a </a:t>
                </a:r>
                <a:r>
                  <a:rPr lang="en-US" sz="2400" dirty="0" smtClean="0"/>
                  <a:t>non-match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In between, potential match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5554960" cy="3675855"/>
              </a:xfrm>
              <a:blipFill rotWithShape="1">
                <a:blip r:embed="rId2"/>
                <a:stretch>
                  <a:fillRect l="-1317" t="-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5076056" y="1491630"/>
            <a:ext cx="1656184" cy="1152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228184" y="1491630"/>
            <a:ext cx="1656184" cy="1152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968044" y="130696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46522" y="1275606"/>
            <a:ext cx="45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00192" y="188302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M</a:t>
            </a:r>
            <a:endParaRPr lang="en-US" i="1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724128" y="2252360"/>
            <a:ext cx="792088" cy="82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6516216" y="2036336"/>
            <a:ext cx="648072" cy="1040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36196" y="3147814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U</a:t>
            </a:r>
            <a:endParaRPr lang="en-US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236296" y="3219822"/>
                <a:ext cx="1656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3219822"/>
                <a:ext cx="165618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865" y="3623099"/>
            <a:ext cx="272415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60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Felligini-Sunter: notation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331470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Three actions on r(</a:t>
            </a:r>
            <a:r>
              <a:rPr lang="en-US" altLang="en-US" dirty="0" err="1" smtClean="0"/>
              <a:t>a,b</a:t>
            </a:r>
            <a:r>
              <a:rPr lang="en-US" altLang="en-US" dirty="0" smtClean="0"/>
              <a:t>):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A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: treat </a:t>
            </a:r>
            <a:r>
              <a:rPr lang="en-US" altLang="en-US" i="1" dirty="0" smtClean="0"/>
              <a:t>(</a:t>
            </a:r>
            <a:r>
              <a:rPr lang="en-US" altLang="en-US" i="1" dirty="0" err="1" smtClean="0"/>
              <a:t>a,b</a:t>
            </a:r>
            <a:r>
              <a:rPr lang="en-US" altLang="en-US" i="1" dirty="0" smtClean="0"/>
              <a:t>) </a:t>
            </a:r>
            <a:r>
              <a:rPr lang="en-US" altLang="en-US" dirty="0" smtClean="0"/>
              <a:t>as a </a:t>
            </a:r>
            <a:r>
              <a:rPr lang="en-US" altLang="en-US" i="1" dirty="0" smtClean="0"/>
              <a:t>match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A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: treat </a:t>
            </a:r>
            <a:r>
              <a:rPr lang="en-US" altLang="en-US" i="1" dirty="0" smtClean="0"/>
              <a:t>(</a:t>
            </a:r>
            <a:r>
              <a:rPr lang="en-US" altLang="en-US" i="1" dirty="0" err="1" smtClean="0"/>
              <a:t>a,b</a:t>
            </a:r>
            <a:r>
              <a:rPr lang="en-US" altLang="en-US" i="1" dirty="0" smtClean="0"/>
              <a:t>) </a:t>
            </a:r>
            <a:r>
              <a:rPr lang="en-US" altLang="en-US" dirty="0" smtClean="0"/>
              <a:t>as </a:t>
            </a:r>
            <a:r>
              <a:rPr lang="en-US" altLang="en-US" i="1" dirty="0" smtClean="0"/>
              <a:t>uncertain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A</a:t>
            </a:r>
            <a:r>
              <a:rPr lang="en-US" altLang="en-US" baseline="-25000" dirty="0" smtClean="0"/>
              <a:t>3</a:t>
            </a:r>
            <a:r>
              <a:rPr lang="en-US" altLang="en-US" dirty="0" smtClean="0"/>
              <a:t>: treat </a:t>
            </a:r>
            <a:r>
              <a:rPr lang="en-US" altLang="en-US" i="1" dirty="0" smtClean="0"/>
              <a:t>(</a:t>
            </a:r>
            <a:r>
              <a:rPr lang="en-US" altLang="en-US" i="1" dirty="0" err="1" smtClean="0"/>
              <a:t>a,b</a:t>
            </a:r>
            <a:r>
              <a:rPr lang="en-US" altLang="en-US" i="1" dirty="0" smtClean="0"/>
              <a:t>) </a:t>
            </a:r>
            <a:r>
              <a:rPr lang="en-US" altLang="en-US" dirty="0" smtClean="0"/>
              <a:t>as a </a:t>
            </a:r>
            <a:r>
              <a:rPr lang="en-US" altLang="en-US" i="1" dirty="0" smtClean="0"/>
              <a:t>non-match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A </a:t>
            </a:r>
            <a:r>
              <a:rPr lang="en-US" altLang="en-US" i="1" dirty="0" smtClean="0"/>
              <a:t>linkage rule </a:t>
            </a:r>
            <a:r>
              <a:rPr lang="en-US" altLang="en-US" dirty="0" smtClean="0"/>
              <a:t>is a function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 smtClean="0"/>
              <a:t>L: </a:t>
            </a:r>
            <a:r>
              <a:rPr lang="en-US" altLang="en-US" i="1" dirty="0" smtClean="0">
                <a:latin typeface="Symbol" pitchFamily="18" charset="2"/>
              </a:rPr>
              <a:t>G</a:t>
            </a:r>
            <a:r>
              <a:rPr lang="en-US" altLang="en-US" i="1" dirty="0" smtClean="0"/>
              <a:t> </a:t>
            </a:r>
            <a:r>
              <a:rPr lang="en-US" altLang="en-US" i="1" dirty="0" smtClean="0">
                <a:latin typeface="cmsy10" pitchFamily="34" charset="0"/>
              </a:rPr>
              <a:t>!</a:t>
            </a:r>
            <a:r>
              <a:rPr lang="en-US" altLang="en-US" i="1" dirty="0" smtClean="0"/>
              <a:t> {A</a:t>
            </a:r>
            <a:r>
              <a:rPr lang="en-US" altLang="en-US" baseline="-25000" dirty="0" smtClean="0"/>
              <a:t>1</a:t>
            </a:r>
            <a:r>
              <a:rPr lang="en-US" altLang="en-US" i="1" dirty="0" smtClean="0"/>
              <a:t>,A</a:t>
            </a:r>
            <a:r>
              <a:rPr lang="en-US" altLang="en-US" baseline="-25000" dirty="0" smtClean="0"/>
              <a:t>2</a:t>
            </a:r>
            <a:r>
              <a:rPr lang="en-US" altLang="en-US" i="1" dirty="0" smtClean="0"/>
              <a:t>,A</a:t>
            </a:r>
            <a:r>
              <a:rPr lang="en-US" altLang="en-US" baseline="-25000" dirty="0" smtClean="0"/>
              <a:t>3</a:t>
            </a:r>
            <a:r>
              <a:rPr lang="en-US" altLang="en-US" i="1" dirty="0" smtClean="0"/>
              <a:t>}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Assume a distribution </a:t>
            </a:r>
            <a:r>
              <a:rPr lang="en-US" altLang="en-US" i="1" dirty="0" smtClean="0"/>
              <a:t>D </a:t>
            </a:r>
            <a:r>
              <a:rPr lang="en-US" altLang="en-US" dirty="0" smtClean="0"/>
              <a:t>over </a:t>
            </a:r>
            <a:r>
              <a:rPr lang="en-US" altLang="en-US" i="1" dirty="0" smtClean="0"/>
              <a:t>A x B:</a:t>
            </a:r>
            <a:endParaRPr lang="en-US" alt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 smtClean="0"/>
              <a:t>m(</a:t>
            </a:r>
            <a:r>
              <a:rPr lang="en-US" altLang="en-US" dirty="0" smtClean="0">
                <a:latin typeface="Symbol" pitchFamily="18" charset="2"/>
              </a:rPr>
              <a:t>g</a:t>
            </a:r>
            <a:r>
              <a:rPr lang="en-US" altLang="en-US" i="1" dirty="0" smtClean="0"/>
              <a:t>) = </a:t>
            </a:r>
            <a:r>
              <a:rPr lang="en-US" altLang="en-US" dirty="0" err="1" smtClean="0"/>
              <a:t>Pr</a:t>
            </a:r>
            <a:r>
              <a:rPr lang="en-US" altLang="en-US" baseline="-25000" dirty="0" err="1" smtClean="0"/>
              <a:t>D</a:t>
            </a:r>
            <a:r>
              <a:rPr lang="en-US" altLang="en-US" dirty="0" smtClean="0"/>
              <a:t>(</a:t>
            </a:r>
            <a:r>
              <a:rPr lang="en-US" altLang="en-US" i="1" dirty="0" smtClean="0"/>
              <a:t> </a:t>
            </a:r>
            <a:r>
              <a:rPr lang="en-US" altLang="en-US" dirty="0" smtClean="0">
                <a:latin typeface="Symbol" pitchFamily="18" charset="2"/>
              </a:rPr>
              <a:t>g</a:t>
            </a:r>
            <a:r>
              <a:rPr lang="en-US" altLang="en-US" i="1" dirty="0" smtClean="0"/>
              <a:t>(</a:t>
            </a:r>
            <a:r>
              <a:rPr lang="en-US" altLang="en-US" i="1" dirty="0" err="1" smtClean="0"/>
              <a:t>a,b</a:t>
            </a:r>
            <a:r>
              <a:rPr lang="en-US" altLang="en-US" i="1" dirty="0" smtClean="0"/>
              <a:t>) | (</a:t>
            </a:r>
            <a:r>
              <a:rPr lang="en-US" altLang="en-US" i="1" dirty="0" err="1" smtClean="0"/>
              <a:t>a,b</a:t>
            </a:r>
            <a:r>
              <a:rPr lang="en-US" altLang="en-US" i="1" dirty="0" smtClean="0"/>
              <a:t>)</a:t>
            </a:r>
            <a:r>
              <a:rPr lang="en-US" altLang="en-US" i="1" dirty="0" smtClean="0">
                <a:latin typeface="cmsy10" pitchFamily="34" charset="0"/>
              </a:rPr>
              <a:t> </a:t>
            </a:r>
            <a:r>
              <a:rPr lang="el-GR" altLang="en-US" i="1" dirty="0" smtClean="0">
                <a:latin typeface="Calibri"/>
              </a:rPr>
              <a:t>ϵ</a:t>
            </a:r>
            <a:r>
              <a:rPr lang="en-US" altLang="en-US" i="1" dirty="0" smtClean="0"/>
              <a:t> M </a:t>
            </a:r>
            <a:r>
              <a:rPr lang="en-US" altLang="en-US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i="1" dirty="0" smtClean="0"/>
              <a:t>u(</a:t>
            </a:r>
            <a:r>
              <a:rPr lang="en-US" altLang="en-US" dirty="0" smtClean="0">
                <a:latin typeface="Symbol" pitchFamily="18" charset="2"/>
              </a:rPr>
              <a:t>g</a:t>
            </a:r>
            <a:r>
              <a:rPr lang="en-US" altLang="en-US" i="1" dirty="0" smtClean="0"/>
              <a:t>) =  </a:t>
            </a:r>
            <a:r>
              <a:rPr lang="en-US" altLang="en-US" dirty="0" err="1" smtClean="0"/>
              <a:t>Pr</a:t>
            </a:r>
            <a:r>
              <a:rPr lang="en-US" altLang="en-US" baseline="-25000" dirty="0" err="1" smtClean="0"/>
              <a:t>D</a:t>
            </a:r>
            <a:r>
              <a:rPr lang="en-US" altLang="en-US" dirty="0" smtClean="0"/>
              <a:t>(</a:t>
            </a:r>
            <a:r>
              <a:rPr lang="en-US" altLang="en-US" i="1" dirty="0" smtClean="0"/>
              <a:t> </a:t>
            </a:r>
            <a:r>
              <a:rPr lang="en-US" altLang="en-US" dirty="0" smtClean="0">
                <a:latin typeface="Symbol" pitchFamily="18" charset="2"/>
              </a:rPr>
              <a:t>g</a:t>
            </a:r>
            <a:r>
              <a:rPr lang="en-US" altLang="en-US" i="1" dirty="0" smtClean="0"/>
              <a:t>(</a:t>
            </a:r>
            <a:r>
              <a:rPr lang="en-US" altLang="en-US" i="1" dirty="0" err="1" smtClean="0"/>
              <a:t>a,b</a:t>
            </a:r>
            <a:r>
              <a:rPr lang="en-US" altLang="en-US" i="1" dirty="0" smtClean="0"/>
              <a:t>) | (</a:t>
            </a:r>
            <a:r>
              <a:rPr lang="en-US" altLang="en-US" i="1" dirty="0" err="1" smtClean="0"/>
              <a:t>a,b</a:t>
            </a:r>
            <a:r>
              <a:rPr lang="en-US" altLang="en-US" i="1" dirty="0" smtClean="0"/>
              <a:t>)</a:t>
            </a:r>
            <a:r>
              <a:rPr lang="el-GR" altLang="en-US" i="1" dirty="0"/>
              <a:t> ϵ</a:t>
            </a:r>
            <a:r>
              <a:rPr lang="en-US" altLang="en-US" i="1" dirty="0" smtClean="0"/>
              <a:t> U </a:t>
            </a:r>
            <a:r>
              <a:rPr lang="en-US" altLang="en-US" dirty="0" smtClean="0"/>
              <a:t>)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dirty="0" smtClean="0"/>
          </a:p>
          <a:p>
            <a:pPr lvl="1" eaLnBrk="1" hangingPunct="1">
              <a:lnSpc>
                <a:spcPct val="90000"/>
              </a:lnSpc>
            </a:pPr>
            <a:endParaRPr lang="en-US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579862"/>
            <a:ext cx="272415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27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9:00 - 9:30 </a:t>
            </a:r>
            <a:r>
              <a:rPr lang="en-US" sz="4000" dirty="0" smtClean="0"/>
              <a:t>		Intro </a:t>
            </a:r>
            <a:r>
              <a:rPr lang="en-US" sz="4000" dirty="0"/>
              <a:t>(1 question about record linkage)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9:30 – 10:00 </a:t>
            </a:r>
            <a:r>
              <a:rPr lang="en-US" sz="4000" dirty="0" smtClean="0"/>
              <a:t> 		Lecture </a:t>
            </a:r>
            <a:r>
              <a:rPr lang="en-US" sz="4000" dirty="0"/>
              <a:t>(Probabilistic matching)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10:00 - </a:t>
            </a:r>
            <a:r>
              <a:rPr lang="en-US" sz="4000" dirty="0" smtClean="0"/>
              <a:t>10:30 		Break</a:t>
            </a:r>
            <a:endParaRPr lang="en-US" sz="4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10:30 – </a:t>
            </a:r>
            <a:r>
              <a:rPr lang="en-US" sz="4000" dirty="0" smtClean="0"/>
              <a:t>11:00 		Lecture </a:t>
            </a:r>
            <a:r>
              <a:rPr lang="en-US" sz="4000" dirty="0"/>
              <a:t>(Evaluation)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11:00 - 11:30 </a:t>
            </a:r>
            <a:r>
              <a:rPr lang="en-US" sz="4000" dirty="0" smtClean="0"/>
              <a:t> 		Class </a:t>
            </a:r>
            <a:r>
              <a:rPr lang="en-US" sz="4000" dirty="0"/>
              <a:t>activity: </a:t>
            </a:r>
            <a:r>
              <a:rPr lang="en-US" sz="4000" dirty="0" smtClean="0"/>
              <a:t>Match</a:t>
            </a:r>
            <a:endParaRPr lang="en-US" sz="4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11:30 – </a:t>
            </a:r>
            <a:r>
              <a:rPr lang="en-US" sz="4000" dirty="0" smtClean="0"/>
              <a:t>12:00 		Report </a:t>
            </a:r>
            <a:r>
              <a:rPr lang="en-US" sz="4000" dirty="0"/>
              <a:t>back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12:00 – </a:t>
            </a:r>
            <a:r>
              <a:rPr lang="en-US" sz="4000" dirty="0" smtClean="0"/>
              <a:t>	1:00  		Lunch</a:t>
            </a:r>
            <a:endParaRPr lang="en-US" sz="4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1:00 – 2:00 </a:t>
            </a:r>
            <a:r>
              <a:rPr lang="en-US" sz="4000" dirty="0" smtClean="0"/>
              <a:t> 		Notebook</a:t>
            </a:r>
            <a:r>
              <a:rPr lang="en-US" sz="4000" dirty="0"/>
              <a:t>: Edit distance, fuzzy matching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2:00 – </a:t>
            </a:r>
            <a:r>
              <a:rPr lang="en-US" sz="4000" dirty="0" smtClean="0"/>
              <a:t>3:00	  	Notebook</a:t>
            </a:r>
            <a:r>
              <a:rPr lang="en-US" sz="4000" dirty="0"/>
              <a:t>: Pulling data from the API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3:00 - 3:30 </a:t>
            </a:r>
            <a:r>
              <a:rPr lang="en-US" sz="4000" dirty="0" smtClean="0"/>
              <a:t> 		Break</a:t>
            </a:r>
            <a:endParaRPr lang="en-US" sz="4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3:30 - 4:30 </a:t>
            </a:r>
            <a:r>
              <a:rPr lang="en-US" sz="4000" dirty="0" smtClean="0"/>
              <a:t> 		Class </a:t>
            </a:r>
            <a:r>
              <a:rPr lang="en-US" sz="4000" dirty="0"/>
              <a:t>activity: additional fields in the API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4:30 - 5:00 </a:t>
            </a:r>
            <a:r>
              <a:rPr lang="en-US" sz="4000" dirty="0" smtClean="0"/>
              <a:t> 		Report back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82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Felligini-Sunter: main result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028700"/>
            <a:ext cx="8458200" cy="40005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buFontTx/>
              <a:buNone/>
            </a:pPr>
            <a:r>
              <a:rPr lang="en-US" altLang="en-US" sz="2800" smtClean="0"/>
              <a:t>Suppose we sort all </a:t>
            </a:r>
            <a:r>
              <a:rPr lang="en-US" altLang="en-US" sz="2800" smtClean="0">
                <a:latin typeface="Symbol" pitchFamily="18" charset="2"/>
              </a:rPr>
              <a:t>g</a:t>
            </a:r>
            <a:r>
              <a:rPr lang="en-US" altLang="en-US" sz="2800" smtClean="0"/>
              <a:t>’s by </a:t>
            </a:r>
            <a:r>
              <a:rPr lang="en-US" altLang="en-US" sz="2800" i="1" smtClean="0"/>
              <a:t>m</a:t>
            </a:r>
            <a:r>
              <a:rPr lang="en-US" altLang="en-US" sz="2800" smtClean="0"/>
              <a:t>(</a:t>
            </a:r>
            <a:r>
              <a:rPr lang="en-US" altLang="en-US" sz="2800" smtClean="0">
                <a:latin typeface="Symbol" pitchFamily="18" charset="2"/>
              </a:rPr>
              <a:t>g</a:t>
            </a:r>
            <a:r>
              <a:rPr lang="en-US" altLang="en-US" sz="2800" smtClean="0"/>
              <a:t>)/</a:t>
            </a:r>
            <a:r>
              <a:rPr lang="en-US" altLang="en-US" sz="2800" i="1" smtClean="0"/>
              <a:t>u</a:t>
            </a:r>
            <a:r>
              <a:rPr lang="en-US" altLang="en-US" sz="2800" smtClean="0"/>
              <a:t>(</a:t>
            </a:r>
            <a:r>
              <a:rPr lang="en-US" altLang="en-US" sz="2800" smtClean="0">
                <a:latin typeface="Symbol" pitchFamily="18" charset="2"/>
              </a:rPr>
              <a:t>g</a:t>
            </a:r>
            <a:r>
              <a:rPr lang="en-US" altLang="en-US" sz="2800" smtClean="0"/>
              <a:t>), and pick </a:t>
            </a:r>
            <a:r>
              <a:rPr lang="en-US" altLang="en-US" sz="2800" i="1" smtClean="0"/>
              <a:t>n&lt;</a:t>
            </a:r>
            <a:r>
              <a:rPr lang="en-US" altLang="en-US" sz="2800" smtClean="0"/>
              <a:t> </a:t>
            </a:r>
            <a:r>
              <a:rPr lang="en-US" altLang="en-US" sz="2800" i="1" smtClean="0"/>
              <a:t>n’ </a:t>
            </a:r>
            <a:r>
              <a:rPr lang="en-US" altLang="en-US" sz="2800" smtClean="0"/>
              <a:t>so</a:t>
            </a:r>
            <a:endParaRPr lang="en-US" altLang="en-US" sz="2800" smtClean="0">
              <a:latin typeface="Symbol" pitchFamily="18" charset="2"/>
            </a:endParaRPr>
          </a:p>
          <a:p>
            <a:pPr eaLnBrk="1" hangingPunct="1"/>
            <a:endParaRPr lang="en-US" altLang="en-US" smtClean="0">
              <a:latin typeface="Symbol" pitchFamily="18" charset="2"/>
            </a:endParaRPr>
          </a:p>
        </p:txBody>
      </p:sp>
      <p:graphicFrame>
        <p:nvGraphicFramePr>
          <p:cNvPr id="11268" name="Object 7"/>
          <p:cNvGraphicFramePr>
            <a:graphicFrameLocks noChangeAspect="1"/>
          </p:cNvGraphicFramePr>
          <p:nvPr/>
        </p:nvGraphicFramePr>
        <p:xfrm>
          <a:off x="1731963" y="1371600"/>
          <a:ext cx="1795462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3" imgW="787400" imgH="431800" progId="Equation.3">
                  <p:embed/>
                </p:oleObj>
              </mc:Choice>
              <mc:Fallback>
                <p:oleObj name="Equation" r:id="rId3" imgW="787400" imgH="431800" progId="Equation.3">
                  <p:embed/>
                  <p:pic>
                    <p:nvPicPr>
                      <p:cNvPr id="1126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963" y="1371600"/>
                        <a:ext cx="1795462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Text Box 10"/>
          <p:cNvSpPr txBox="1">
            <a:spLocks noChangeArrowheads="1"/>
          </p:cNvSpPr>
          <p:nvPr/>
        </p:nvSpPr>
        <p:spPr bwMode="auto">
          <a:xfrm>
            <a:off x="381000" y="2216944"/>
            <a:ext cx="76962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800"/>
              <a:t>Then the </a:t>
            </a:r>
            <a:r>
              <a:rPr lang="en-US" altLang="en-US" sz="2800" b="1"/>
              <a:t>best*</a:t>
            </a:r>
            <a:r>
              <a:rPr lang="en-US" altLang="en-US" sz="2800"/>
              <a:t> linkage rule with </a:t>
            </a:r>
            <a:r>
              <a:rPr lang="en-US" altLang="en-US" sz="2800">
                <a:solidFill>
                  <a:srgbClr val="6600CC"/>
                </a:solidFill>
              </a:rPr>
              <a:t>Pr(A</a:t>
            </a:r>
            <a:r>
              <a:rPr lang="en-US" altLang="en-US" sz="2800" baseline="-25000">
                <a:solidFill>
                  <a:srgbClr val="6600CC"/>
                </a:solidFill>
              </a:rPr>
              <a:t>1</a:t>
            </a:r>
            <a:r>
              <a:rPr lang="en-US" altLang="en-US" sz="2800">
                <a:solidFill>
                  <a:srgbClr val="6600CC"/>
                </a:solidFill>
              </a:rPr>
              <a:t>|</a:t>
            </a:r>
            <a:r>
              <a:rPr lang="en-US" altLang="en-US" sz="2800" i="1">
                <a:solidFill>
                  <a:srgbClr val="6600CC"/>
                </a:solidFill>
              </a:rPr>
              <a:t>U</a:t>
            </a:r>
            <a:r>
              <a:rPr lang="en-US" altLang="en-US" sz="2800">
                <a:solidFill>
                  <a:srgbClr val="6600CC"/>
                </a:solidFill>
              </a:rPr>
              <a:t>)=</a:t>
            </a:r>
            <a:r>
              <a:rPr lang="en-US" altLang="en-US" sz="2800" i="1">
                <a:solidFill>
                  <a:srgbClr val="6600CC"/>
                </a:solidFill>
                <a:latin typeface="Symbol" pitchFamily="18" charset="2"/>
              </a:rPr>
              <a:t>m</a:t>
            </a:r>
            <a:r>
              <a:rPr lang="en-US" altLang="en-US" sz="2800"/>
              <a:t> and </a:t>
            </a:r>
            <a:r>
              <a:rPr lang="en-US" altLang="en-US" sz="2800">
                <a:solidFill>
                  <a:srgbClr val="6600CC"/>
                </a:solidFill>
              </a:rPr>
              <a:t>Pr(A</a:t>
            </a:r>
            <a:r>
              <a:rPr lang="en-US" altLang="en-US" sz="2800" baseline="-25000">
                <a:solidFill>
                  <a:srgbClr val="6600CC"/>
                </a:solidFill>
              </a:rPr>
              <a:t>3</a:t>
            </a:r>
            <a:r>
              <a:rPr lang="en-US" altLang="en-US" sz="2800">
                <a:solidFill>
                  <a:srgbClr val="6600CC"/>
                </a:solidFill>
              </a:rPr>
              <a:t>|</a:t>
            </a:r>
            <a:r>
              <a:rPr lang="en-US" altLang="en-US" sz="2800" i="1">
                <a:solidFill>
                  <a:srgbClr val="6600CC"/>
                </a:solidFill>
              </a:rPr>
              <a:t>M</a:t>
            </a:r>
            <a:r>
              <a:rPr lang="en-US" altLang="en-US" sz="2800">
                <a:solidFill>
                  <a:srgbClr val="6600CC"/>
                </a:solidFill>
              </a:rPr>
              <a:t>)=</a:t>
            </a:r>
            <a:r>
              <a:rPr lang="en-US" altLang="en-US" sz="2800" i="1">
                <a:solidFill>
                  <a:srgbClr val="6600CC"/>
                </a:solidFill>
                <a:latin typeface="Symbol" pitchFamily="18" charset="2"/>
              </a:rPr>
              <a:t>l</a:t>
            </a:r>
            <a:r>
              <a:rPr lang="en-US" altLang="en-US" sz="2800"/>
              <a:t> is: </a:t>
            </a:r>
          </a:p>
        </p:txBody>
      </p:sp>
      <p:sp>
        <p:nvSpPr>
          <p:cNvPr id="11270" name="Text Box 14"/>
          <p:cNvSpPr txBox="1">
            <a:spLocks noChangeArrowheads="1"/>
          </p:cNvSpPr>
          <p:nvPr/>
        </p:nvSpPr>
        <p:spPr bwMode="auto">
          <a:xfrm>
            <a:off x="102217" y="4572000"/>
            <a:ext cx="31694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b="1" dirty="0"/>
              <a:t>*Best</a:t>
            </a:r>
            <a:r>
              <a:rPr lang="en-US" altLang="en-US" i="1" dirty="0"/>
              <a:t> = </a:t>
            </a:r>
            <a:r>
              <a:rPr lang="en-US" altLang="en-US" dirty="0"/>
              <a:t>minimal </a:t>
            </a:r>
            <a:r>
              <a:rPr lang="en-US" altLang="en-US" dirty="0" err="1"/>
              <a:t>Pr</a:t>
            </a:r>
            <a:r>
              <a:rPr lang="en-US" altLang="en-US" dirty="0"/>
              <a:t>(A</a:t>
            </a:r>
            <a:r>
              <a:rPr lang="en-US" altLang="en-US" baseline="-25000" dirty="0"/>
              <a:t>2</a:t>
            </a:r>
            <a:r>
              <a:rPr lang="en-US" altLang="en-US" dirty="0"/>
              <a:t>)</a:t>
            </a:r>
            <a:endParaRPr lang="en-US" altLang="en-US" b="1" dirty="0"/>
          </a:p>
        </p:txBody>
      </p:sp>
      <p:grpSp>
        <p:nvGrpSpPr>
          <p:cNvPr id="11271" name="Group 17"/>
          <p:cNvGrpSpPr>
            <a:grpSpLocks/>
          </p:cNvGrpSpPr>
          <p:nvPr/>
        </p:nvGrpSpPr>
        <p:grpSpPr bwMode="auto">
          <a:xfrm>
            <a:off x="700089" y="3086101"/>
            <a:ext cx="7758112" cy="1319213"/>
            <a:chOff x="96" y="2544"/>
            <a:chExt cx="4887" cy="1108"/>
          </a:xfrm>
        </p:grpSpPr>
        <p:sp>
          <p:nvSpPr>
            <p:cNvPr id="11273" name="AutoShape 4"/>
            <p:cNvSpPr>
              <a:spLocks/>
            </p:cNvSpPr>
            <p:nvPr/>
          </p:nvSpPr>
          <p:spPr bwMode="auto">
            <a:xfrm rot="-5400000">
              <a:off x="3336" y="2664"/>
              <a:ext cx="240" cy="864"/>
            </a:xfrm>
            <a:prstGeom prst="leftBrace">
              <a:avLst>
                <a:gd name="adj1" fmla="val 30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274" name="AutoShape 5"/>
            <p:cNvSpPr>
              <a:spLocks/>
            </p:cNvSpPr>
            <p:nvPr/>
          </p:nvSpPr>
          <p:spPr bwMode="auto">
            <a:xfrm rot="-5400000">
              <a:off x="1224" y="2712"/>
              <a:ext cx="240" cy="768"/>
            </a:xfrm>
            <a:prstGeom prst="leftBrace">
              <a:avLst>
                <a:gd name="adj1" fmla="val 2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275" name="AutoShape 6"/>
            <p:cNvSpPr>
              <a:spLocks/>
            </p:cNvSpPr>
            <p:nvPr/>
          </p:nvSpPr>
          <p:spPr bwMode="auto">
            <a:xfrm rot="-5400000">
              <a:off x="2208" y="2544"/>
              <a:ext cx="240" cy="1104"/>
            </a:xfrm>
            <a:prstGeom prst="leftBrace">
              <a:avLst>
                <a:gd name="adj1" fmla="val 3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276" name="Text Box 8"/>
            <p:cNvSpPr txBox="1">
              <a:spLocks noChangeArrowheads="1"/>
            </p:cNvSpPr>
            <p:nvPr/>
          </p:nvSpPr>
          <p:spPr bwMode="auto">
            <a:xfrm>
              <a:off x="672" y="2544"/>
              <a:ext cx="3696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1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en-US" sz="3200">
                  <a:latin typeface="Symbol" pitchFamily="18" charset="2"/>
                </a:rPr>
                <a:t>g</a:t>
              </a:r>
              <a:r>
                <a:rPr lang="en-US" altLang="en-US" sz="3200" baseline="-25000"/>
                <a:t>1</a:t>
              </a:r>
              <a:r>
                <a:rPr lang="en-US" altLang="en-US" sz="3200"/>
                <a:t>…,</a:t>
              </a:r>
              <a:r>
                <a:rPr lang="en-US" altLang="en-US" sz="3200">
                  <a:latin typeface="Symbol" pitchFamily="18" charset="2"/>
                </a:rPr>
                <a:t>g</a:t>
              </a:r>
              <a:r>
                <a:rPr lang="en-US" altLang="en-US" sz="3200" baseline="-25000"/>
                <a:t>n</a:t>
              </a:r>
              <a:r>
                <a:rPr lang="en-US" altLang="en-US" sz="3200"/>
                <a:t>, </a:t>
              </a:r>
              <a:r>
                <a:rPr lang="en-US" altLang="en-US" sz="3200">
                  <a:latin typeface="Symbol" pitchFamily="18" charset="2"/>
                </a:rPr>
                <a:t>g</a:t>
              </a:r>
              <a:r>
                <a:rPr lang="en-US" altLang="en-US" sz="3200" baseline="-25000"/>
                <a:t>n+1</a:t>
              </a:r>
              <a:r>
                <a:rPr lang="en-US" altLang="en-US" sz="3200"/>
                <a:t>,…,</a:t>
              </a:r>
              <a:r>
                <a:rPr lang="en-US" altLang="en-US" sz="3200">
                  <a:latin typeface="Symbol" pitchFamily="18" charset="2"/>
                </a:rPr>
                <a:t>g</a:t>
              </a:r>
              <a:r>
                <a:rPr lang="en-US" altLang="en-US" sz="3200" baseline="-25000"/>
                <a:t>n’-1</a:t>
              </a:r>
              <a:r>
                <a:rPr lang="en-US" altLang="en-US" sz="3200"/>
                <a:t>,</a:t>
              </a:r>
              <a:r>
                <a:rPr lang="en-US" altLang="en-US" sz="3200">
                  <a:latin typeface="Symbol" pitchFamily="18" charset="2"/>
                </a:rPr>
                <a:t>g</a:t>
              </a:r>
              <a:r>
                <a:rPr lang="en-US" altLang="en-US" sz="3200" baseline="-25000"/>
                <a:t>n’</a:t>
              </a:r>
              <a:r>
                <a:rPr lang="en-US" altLang="en-US" sz="3200"/>
                <a:t>,…,</a:t>
              </a:r>
              <a:r>
                <a:rPr lang="en-US" altLang="en-US" sz="3200">
                  <a:latin typeface="Symbol" pitchFamily="18" charset="2"/>
                </a:rPr>
                <a:t>g</a:t>
              </a:r>
              <a:r>
                <a:rPr lang="en-US" altLang="en-US" sz="3200" baseline="-25000"/>
                <a:t>N</a:t>
              </a:r>
              <a:endParaRPr lang="en-US" altLang="en-US" sz="3200"/>
            </a:p>
          </p:txBody>
        </p:sp>
        <p:sp>
          <p:nvSpPr>
            <p:cNvPr id="11277" name="Text Box 11"/>
            <p:cNvSpPr txBox="1">
              <a:spLocks noChangeArrowheads="1"/>
            </p:cNvSpPr>
            <p:nvPr/>
          </p:nvSpPr>
          <p:spPr bwMode="auto">
            <a:xfrm>
              <a:off x="1190" y="3264"/>
              <a:ext cx="319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en-US"/>
                <a:t>A</a:t>
              </a:r>
              <a:r>
                <a:rPr lang="en-US" altLang="en-US" baseline="-25000"/>
                <a:t>1</a:t>
              </a:r>
            </a:p>
          </p:txBody>
        </p:sp>
        <p:sp>
          <p:nvSpPr>
            <p:cNvPr id="11278" name="Text Box 12"/>
            <p:cNvSpPr txBox="1">
              <a:spLocks noChangeArrowheads="1"/>
            </p:cNvSpPr>
            <p:nvPr/>
          </p:nvSpPr>
          <p:spPr bwMode="auto">
            <a:xfrm>
              <a:off x="2208" y="3264"/>
              <a:ext cx="321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en-US"/>
                <a:t>A</a:t>
              </a:r>
              <a:r>
                <a:rPr lang="en-US" altLang="en-US" baseline="-25000"/>
                <a:t>2</a:t>
              </a:r>
            </a:p>
          </p:txBody>
        </p:sp>
        <p:sp>
          <p:nvSpPr>
            <p:cNvPr id="11279" name="Text Box 13"/>
            <p:cNvSpPr txBox="1">
              <a:spLocks noChangeArrowheads="1"/>
            </p:cNvSpPr>
            <p:nvPr/>
          </p:nvSpPr>
          <p:spPr bwMode="auto">
            <a:xfrm>
              <a:off x="3312" y="3264"/>
              <a:ext cx="321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en-US"/>
                <a:t>A</a:t>
              </a:r>
              <a:r>
                <a:rPr lang="en-US" altLang="en-US" baseline="-25000"/>
                <a:t>3</a:t>
              </a:r>
            </a:p>
          </p:txBody>
        </p:sp>
        <p:sp>
          <p:nvSpPr>
            <p:cNvPr id="11280" name="Rectangle 15"/>
            <p:cNvSpPr>
              <a:spLocks noChangeArrowheads="1"/>
            </p:cNvSpPr>
            <p:nvPr/>
          </p:nvSpPr>
          <p:spPr bwMode="auto">
            <a:xfrm>
              <a:off x="96" y="3216"/>
              <a:ext cx="1104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en-US" sz="2000" i="1"/>
                <a:t>m</a:t>
              </a:r>
              <a:r>
                <a:rPr lang="en-US" altLang="en-US" sz="2000"/>
                <a:t>(</a:t>
              </a:r>
              <a:r>
                <a:rPr lang="en-US" altLang="en-US" sz="2000">
                  <a:latin typeface="Symbol" pitchFamily="18" charset="2"/>
                </a:rPr>
                <a:t>g</a:t>
              </a:r>
              <a:r>
                <a:rPr lang="en-US" altLang="en-US" sz="2000"/>
                <a:t>)/</a:t>
              </a:r>
              <a:r>
                <a:rPr lang="en-US" altLang="en-US" sz="2000" i="1"/>
                <a:t>u</a:t>
              </a:r>
              <a:r>
                <a:rPr lang="en-US" altLang="en-US" sz="2000"/>
                <a:t>(</a:t>
              </a:r>
              <a:r>
                <a:rPr lang="en-US" altLang="en-US" sz="2000">
                  <a:latin typeface="Symbol" pitchFamily="18" charset="2"/>
                </a:rPr>
                <a:t>g</a:t>
              </a:r>
              <a:r>
                <a:rPr lang="en-US" altLang="en-US" sz="2000"/>
                <a:t>) large</a:t>
              </a:r>
            </a:p>
          </p:txBody>
        </p:sp>
        <p:sp>
          <p:nvSpPr>
            <p:cNvPr id="11281" name="Rectangle 16"/>
            <p:cNvSpPr>
              <a:spLocks noChangeArrowheads="1"/>
            </p:cNvSpPr>
            <p:nvPr/>
          </p:nvSpPr>
          <p:spPr bwMode="auto">
            <a:xfrm>
              <a:off x="3888" y="3168"/>
              <a:ext cx="1095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en-US" sz="2000" i="1"/>
                <a:t>m</a:t>
              </a:r>
              <a:r>
                <a:rPr lang="en-US" altLang="en-US" sz="2000"/>
                <a:t>(</a:t>
              </a:r>
              <a:r>
                <a:rPr lang="en-US" altLang="en-US" sz="2000">
                  <a:latin typeface="Symbol" pitchFamily="18" charset="2"/>
                </a:rPr>
                <a:t>g</a:t>
              </a:r>
              <a:r>
                <a:rPr lang="en-US" altLang="en-US" sz="2000"/>
                <a:t>)/</a:t>
              </a:r>
              <a:r>
                <a:rPr lang="en-US" altLang="en-US" sz="2000" i="1"/>
                <a:t>u</a:t>
              </a:r>
              <a:r>
                <a:rPr lang="en-US" altLang="en-US" sz="2000"/>
                <a:t>(</a:t>
              </a:r>
              <a:r>
                <a:rPr lang="en-US" altLang="en-US" sz="2000">
                  <a:latin typeface="Symbol" pitchFamily="18" charset="2"/>
                </a:rPr>
                <a:t>g</a:t>
              </a:r>
              <a:r>
                <a:rPr lang="en-US" altLang="en-US" sz="2000"/>
                <a:t>) small</a:t>
              </a:r>
            </a:p>
          </p:txBody>
        </p:sp>
      </p:grpSp>
      <p:graphicFrame>
        <p:nvGraphicFramePr>
          <p:cNvPr id="11272" name="Object 18"/>
          <p:cNvGraphicFramePr>
            <a:graphicFrameLocks noChangeAspect="1"/>
          </p:cNvGraphicFramePr>
          <p:nvPr/>
        </p:nvGraphicFramePr>
        <p:xfrm>
          <a:off x="4314825" y="1371600"/>
          <a:ext cx="1854200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5" imgW="812447" imgH="431613" progId="Equation.3">
                  <p:embed/>
                </p:oleObj>
              </mc:Choice>
              <mc:Fallback>
                <p:oleObj name="Equation" r:id="rId5" imgW="812447" imgH="431613" progId="Equation.3">
                  <p:embed/>
                  <p:pic>
                    <p:nvPicPr>
                      <p:cNvPr id="1127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825" y="1371600"/>
                        <a:ext cx="1854200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888" y="4268085"/>
            <a:ext cx="1470445" cy="80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52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Main issues in F-S model</a:t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382905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b="1" dirty="0" smtClean="0"/>
              <a:t>Modeling and training: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How do we estimate </a:t>
            </a:r>
            <a:r>
              <a:rPr lang="en-US" altLang="en-US" i="1" dirty="0" smtClean="0"/>
              <a:t>m(</a:t>
            </a:r>
            <a:r>
              <a:rPr lang="en-US" altLang="en-US" dirty="0" smtClean="0">
                <a:latin typeface="Symbol" pitchFamily="18" charset="2"/>
              </a:rPr>
              <a:t>g</a:t>
            </a:r>
            <a:r>
              <a:rPr lang="en-US" altLang="en-US" i="1" dirty="0" smtClean="0"/>
              <a:t>), u(</a:t>
            </a:r>
            <a:r>
              <a:rPr lang="en-US" altLang="en-US" dirty="0" smtClean="0">
                <a:latin typeface="Symbol" pitchFamily="18" charset="2"/>
              </a:rPr>
              <a:t>g</a:t>
            </a:r>
            <a:r>
              <a:rPr lang="en-US" altLang="en-US" i="1" dirty="0" smtClean="0"/>
              <a:t>)</a:t>
            </a:r>
            <a:r>
              <a:rPr lang="en-US" altLang="en-US" dirty="0" smtClean="0"/>
              <a:t> 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Making decisions with the model: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How do we set the thresholds?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Feature engineering: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What should the </a:t>
            </a:r>
            <a:r>
              <a:rPr lang="en-US" altLang="en-US" i="1" dirty="0" smtClean="0"/>
              <a:t>comparison space</a:t>
            </a:r>
            <a:r>
              <a:rPr lang="en-US" altLang="en-US" dirty="0" smtClean="0"/>
              <a:t> </a:t>
            </a:r>
            <a:r>
              <a:rPr lang="en-US" altLang="en-US" dirty="0" smtClean="0">
                <a:latin typeface="Symbol" pitchFamily="18" charset="2"/>
              </a:rPr>
              <a:t>G</a:t>
            </a:r>
            <a:r>
              <a:rPr lang="en-US" altLang="en-US" dirty="0" smtClean="0"/>
              <a:t> be?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Distance metrics for text fields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Normalizing/parsing text fields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 smtClean="0"/>
              <a:t>Efficiency issues: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How do we avoid looking at |A| * |B| pairs?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888" y="4268085"/>
            <a:ext cx="1470445" cy="80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59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Conditional Independence Assumption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Given a pair of records representing the same entity (true match), we assume that agreement in each field is independent of agreement in other fields</a:t>
            </a:r>
          </a:p>
          <a:p>
            <a:r>
              <a:rPr lang="en-US" dirty="0" smtClean="0"/>
              <a:t>CIA is a </a:t>
            </a:r>
            <a:r>
              <a:rPr lang="en-US" i="1" dirty="0" smtClean="0"/>
              <a:t>mathematical convenience only</a:t>
            </a:r>
            <a:endParaRPr lang="en-US" dirty="0" smtClean="0"/>
          </a:p>
          <a:p>
            <a:r>
              <a:rPr lang="en-US" dirty="0" smtClean="0"/>
              <a:t>In reality, record fields won’t be conditionally independent. Improve match discrimination by eliminating </a:t>
            </a:r>
            <a:r>
              <a:rPr lang="en-US" dirty="0" err="1" smtClean="0"/>
              <a:t>covarying</a:t>
            </a:r>
            <a:r>
              <a:rPr lang="en-US" dirty="0" smtClean="0"/>
              <a:t> fields (more fields not always better matching)</a:t>
            </a:r>
          </a:p>
          <a:p>
            <a:pPr lvl="1"/>
            <a:r>
              <a:rPr lang="en-US" dirty="0" smtClean="0"/>
              <a:t>Area codes </a:t>
            </a:r>
            <a:r>
              <a:rPr lang="en-US" dirty="0" err="1" smtClean="0"/>
              <a:t>covary</a:t>
            </a:r>
            <a:r>
              <a:rPr lang="en-US" dirty="0" smtClean="0"/>
              <a:t> with geography </a:t>
            </a:r>
          </a:p>
          <a:p>
            <a:pPr lvl="1"/>
            <a:r>
              <a:rPr lang="en-US" dirty="0" smtClean="0"/>
              <a:t>First name and last name may be correlated (e.g. Asian names)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de-DE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722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51470"/>
            <a:ext cx="7305675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7" y="4204509"/>
            <a:ext cx="783759" cy="92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79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0"/>
            <a:ext cx="7065950" cy="504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3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3478"/>
            <a:ext cx="478790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980" y="1635646"/>
            <a:ext cx="4843089" cy="3527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5486"/>
            <a:ext cx="5811217" cy="452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34" y="66085"/>
            <a:ext cx="5693618" cy="4509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3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-9632"/>
            <a:ext cx="8498239" cy="619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0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39502"/>
            <a:ext cx="6870962" cy="4712987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7" y="4204509"/>
            <a:ext cx="783759" cy="92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811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555526"/>
            <a:ext cx="6120680" cy="4281448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7" y="4204509"/>
            <a:ext cx="783759" cy="92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593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63213"/>
            <a:ext cx="7241061" cy="5098257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7" y="4204509"/>
            <a:ext cx="783759" cy="92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35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4" descr="Y:\infographic\ma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500" y="1257301"/>
            <a:ext cx="5707857" cy="296465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3001" y="-10946"/>
            <a:ext cx="6857999" cy="736905"/>
          </a:xfrm>
        </p:spPr>
        <p:txBody>
          <a:bodyPr>
            <a:noAutofit/>
          </a:bodyPr>
          <a:lstStyle/>
          <a:p>
            <a:r>
              <a:rPr lang="en-US" sz="3300" dirty="0" smtClean="0"/>
              <a:t>Why we care</a:t>
            </a:r>
            <a:endParaRPr lang="en-US" sz="1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859038" y="1094621"/>
            <a:ext cx="3138128" cy="3747134"/>
            <a:chOff x="2234151" y="533400"/>
            <a:chExt cx="4547649" cy="5791200"/>
          </a:xfrm>
        </p:grpSpPr>
        <p:pic>
          <p:nvPicPr>
            <p:cNvPr id="13" name="Picture 8" descr="Y:\infographic\employ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767551" y="1981200"/>
              <a:ext cx="1352490" cy="1529451"/>
            </a:xfrm>
            <a:prstGeom prst="rect">
              <a:avLst/>
            </a:prstGeom>
            <a:noFill/>
          </p:spPr>
        </p:pic>
        <p:pic>
          <p:nvPicPr>
            <p:cNvPr id="14" name="Picture 2" descr="Y:\infographic\paysfor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367751" y="2362200"/>
              <a:ext cx="614238" cy="2743200"/>
            </a:xfrm>
            <a:prstGeom prst="rect">
              <a:avLst/>
            </a:prstGeom>
            <a:noFill/>
          </p:spPr>
        </p:pic>
        <p:pic>
          <p:nvPicPr>
            <p:cNvPr id="15" name="Picture 3" descr="Y:\infographic\people.png"/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605751" y="533400"/>
              <a:ext cx="2009775" cy="1668492"/>
            </a:xfrm>
            <a:prstGeom prst="rect">
              <a:avLst/>
            </a:prstGeom>
            <a:noFill/>
          </p:spPr>
        </p:pic>
        <p:pic>
          <p:nvPicPr>
            <p:cNvPr id="16" name="Picture 4" descr="Y:\infographic\produceuse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977351" y="1905000"/>
              <a:ext cx="1358811" cy="1529452"/>
            </a:xfrm>
            <a:prstGeom prst="rect">
              <a:avLst/>
            </a:prstGeom>
            <a:noFill/>
          </p:spPr>
        </p:pic>
        <p:pic>
          <p:nvPicPr>
            <p:cNvPr id="17" name="Picture 5" descr="Y:\infographic\products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663151" y="3048000"/>
              <a:ext cx="1118649" cy="1276650"/>
            </a:xfrm>
            <a:prstGeom prst="rect">
              <a:avLst/>
            </a:prstGeom>
            <a:noFill/>
          </p:spPr>
        </p:pic>
        <p:pic>
          <p:nvPicPr>
            <p:cNvPr id="18" name="Picture 6" descr="Y:\infographic\supports.pn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977351" y="4038600"/>
              <a:ext cx="1440971" cy="1611612"/>
            </a:xfrm>
            <a:prstGeom prst="rect">
              <a:avLst/>
            </a:prstGeom>
            <a:noFill/>
          </p:spPr>
        </p:pic>
        <p:pic>
          <p:nvPicPr>
            <p:cNvPr id="19" name="Picture 7" descr="Y:\infographic\awardedto.png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691351" y="3962400"/>
              <a:ext cx="1440971" cy="1611612"/>
            </a:xfrm>
            <a:prstGeom prst="rect">
              <a:avLst/>
            </a:prstGeom>
            <a:noFill/>
          </p:spPr>
        </p:pic>
        <p:pic>
          <p:nvPicPr>
            <p:cNvPr id="20" name="Picture 9" descr="Y:\infographic\funding.png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986751" y="5250192"/>
              <a:ext cx="1150249" cy="1074408"/>
            </a:xfrm>
            <a:prstGeom prst="rect">
              <a:avLst/>
            </a:prstGeom>
            <a:noFill/>
          </p:spPr>
        </p:pic>
        <p:pic>
          <p:nvPicPr>
            <p:cNvPr id="21" name="Picture 10" descr="Y:\infographic\institutions.png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2234151" y="2895600"/>
              <a:ext cx="1264009" cy="1422010"/>
            </a:xfrm>
            <a:prstGeom prst="rect">
              <a:avLst/>
            </a:prstGeom>
            <a:noFill/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26533" y="3371322"/>
            <a:ext cx="3195965" cy="1884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6247" y="804153"/>
            <a:ext cx="2268395" cy="2118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8898" y="1701664"/>
            <a:ext cx="2334452" cy="256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3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11510"/>
            <a:ext cx="6522171" cy="4244117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7" y="4204509"/>
            <a:ext cx="783759" cy="92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17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83518"/>
            <a:ext cx="6718610" cy="41508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7" y="4204509"/>
            <a:ext cx="783759" cy="92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033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11510"/>
            <a:ext cx="6152037" cy="38198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7" y="4204509"/>
            <a:ext cx="783759" cy="92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89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3918"/>
            <a:ext cx="6650755" cy="4806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7" y="4204509"/>
            <a:ext cx="783759" cy="92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268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5486"/>
            <a:ext cx="5811217" cy="452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06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33832"/>
            <a:ext cx="6264696" cy="4531982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7" y="4204509"/>
            <a:ext cx="783759" cy="92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5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95486"/>
            <a:ext cx="6048672" cy="44958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7" y="4204509"/>
            <a:ext cx="783759" cy="92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12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23478"/>
            <a:ext cx="5671305" cy="419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4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39502"/>
            <a:ext cx="6864175" cy="473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7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443"/>
            <a:ext cx="6650755" cy="4806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58" y="134443"/>
            <a:ext cx="6005512" cy="437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9" y="113036"/>
            <a:ext cx="5751909" cy="4542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53" y="411510"/>
            <a:ext cx="6549552" cy="4853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7" y="4204509"/>
            <a:ext cx="783759" cy="92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6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771550"/>
            <a:ext cx="7203483" cy="287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8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Why link records?</a:t>
            </a:r>
          </a:p>
          <a:p>
            <a:r>
              <a:rPr lang="en-US" dirty="0" smtClean="0"/>
              <a:t>Preprocessing</a:t>
            </a:r>
          </a:p>
          <a:p>
            <a:r>
              <a:rPr lang="en-US" dirty="0" smtClean="0"/>
              <a:t>Blocking/Indexing</a:t>
            </a:r>
          </a:p>
          <a:p>
            <a:r>
              <a:rPr lang="en-US" dirty="0" smtClean="0"/>
              <a:t>Linkage approaches</a:t>
            </a:r>
          </a:p>
          <a:p>
            <a:pPr lvl="1"/>
            <a:r>
              <a:rPr lang="en-US" dirty="0" smtClean="0"/>
              <a:t>Rule based</a:t>
            </a:r>
          </a:p>
          <a:p>
            <a:pPr lvl="1"/>
            <a:r>
              <a:rPr lang="en-US" dirty="0" smtClean="0"/>
              <a:t>Probabilistic</a:t>
            </a:r>
          </a:p>
          <a:p>
            <a:pPr lvl="1"/>
            <a:r>
              <a:rPr lang="en-US" dirty="0" smtClean="0"/>
              <a:t>“Computer Science”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Evaluation</a:t>
            </a:r>
          </a:p>
          <a:p>
            <a:r>
              <a:rPr lang="en-US" dirty="0" smtClean="0"/>
              <a:t>Challenges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71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83212"/>
            <a:ext cx="4885890" cy="632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2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77" y="32638"/>
            <a:ext cx="8572646" cy="516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4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There is no perfect world</a:t>
            </a:r>
            <a:endParaRPr lang="en-US" sz="4000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538479"/>
              </p:ext>
            </p:extLst>
          </p:nvPr>
        </p:nvGraphicFramePr>
        <p:xfrm>
          <a:off x="1691680" y="4011910"/>
          <a:ext cx="5328592" cy="792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2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de-DE" baseline="0" dirty="0" smtClean="0">
                          <a:solidFill>
                            <a:schemeClr val="tx1"/>
                          </a:solidFill>
                        </a:rPr>
                        <a:t> Positive (TP)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solidFill>
                            <a:srgbClr val="FF0000"/>
                          </a:solidFill>
                        </a:rPr>
                        <a:t>False</a:t>
                      </a:r>
                      <a:r>
                        <a:rPr lang="de-DE" dirty="0" smtClean="0">
                          <a:solidFill>
                            <a:srgbClr val="FF0000"/>
                          </a:solidFill>
                        </a:rPr>
                        <a:t> Negative (FN)</a:t>
                      </a:r>
                      <a:endParaRPr lang="de-D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de-DE" b="1" dirty="0" err="1" smtClean="0">
                          <a:solidFill>
                            <a:srgbClr val="FF0000"/>
                          </a:solidFill>
                        </a:rPr>
                        <a:t>False</a:t>
                      </a:r>
                      <a:r>
                        <a:rPr lang="de-DE" b="1" dirty="0" smtClean="0">
                          <a:solidFill>
                            <a:srgbClr val="FF0000"/>
                          </a:solidFill>
                        </a:rPr>
                        <a:t> Positive (FP)</a:t>
                      </a:r>
                      <a:endParaRPr lang="de-DE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de-DE" b="1" baseline="0" dirty="0" smtClean="0">
                          <a:solidFill>
                            <a:schemeClr val="tx1"/>
                          </a:solidFill>
                        </a:rPr>
                        <a:t> Negative (TN)</a:t>
                      </a:r>
                      <a:endParaRPr lang="de-DE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Content Placeholder 4"/>
          <p:cNvSpPr txBox="1">
            <a:spLocks/>
          </p:cNvSpPr>
          <p:nvPr/>
        </p:nvSpPr>
        <p:spPr>
          <a:xfrm>
            <a:off x="546626" y="1347614"/>
            <a:ext cx="7515225" cy="33107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 a perfect world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But we do not live in a perfect world</a:t>
            </a:r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900444"/>
              </p:ext>
            </p:extLst>
          </p:nvPr>
        </p:nvGraphicFramePr>
        <p:xfrm>
          <a:off x="1763688" y="2067694"/>
          <a:ext cx="52565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de-DE" baseline="0" dirty="0" smtClean="0">
                          <a:solidFill>
                            <a:schemeClr val="tx1"/>
                          </a:solidFill>
                        </a:rPr>
                        <a:t> Positive (TP)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de-DE" b="1" baseline="0" dirty="0" smtClean="0">
                          <a:solidFill>
                            <a:schemeClr val="tx1"/>
                          </a:solidFill>
                        </a:rPr>
                        <a:t> Negative (TN)</a:t>
                      </a:r>
                      <a:endParaRPr lang="de-DE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923928" y="1563638"/>
            <a:ext cx="108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27584" y="2211710"/>
            <a:ext cx="613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True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899592" y="4227934"/>
            <a:ext cx="613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True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3635896" y="3579862"/>
            <a:ext cx="108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664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74786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Predictions are often scores between 0 and 1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 smtClean="0"/>
              <a:t>We </a:t>
            </a:r>
            <a:r>
              <a:rPr lang="en-US" dirty="0"/>
              <a:t>need to first turn them into 0 or 1 by selecting a </a:t>
            </a:r>
            <a:r>
              <a:rPr lang="en-US" dirty="0" smtClean="0"/>
              <a:t>threshold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/>
          </a:p>
          <a:p>
            <a:pPr marL="0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Accuracy </a:t>
            </a:r>
            <a:r>
              <a:rPr lang="en-US" dirty="0"/>
              <a:t>= (TP + TN) / (TP + TN + FP + FN)</a:t>
            </a:r>
          </a:p>
          <a:p>
            <a:pPr marL="0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Precision </a:t>
            </a:r>
            <a:r>
              <a:rPr lang="en-US" dirty="0"/>
              <a:t>(or PPV) = TP / (TP + FP)</a:t>
            </a:r>
          </a:p>
          <a:p>
            <a:pPr marL="0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Recall </a:t>
            </a:r>
            <a:r>
              <a:rPr lang="en-US" dirty="0"/>
              <a:t>(or Sensitivity) = TP / (TP + FN)</a:t>
            </a:r>
          </a:p>
          <a:p>
            <a:pPr marL="0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Specificity </a:t>
            </a:r>
            <a:r>
              <a:rPr lang="en-US" dirty="0"/>
              <a:t>= TN / (TN + FN)</a:t>
            </a:r>
          </a:p>
        </p:txBody>
      </p:sp>
    </p:spTree>
    <p:extLst>
      <p:ext uri="{BB962C8B-B14F-4D97-AF65-F5344CB8AC3E}">
        <p14:creationId xmlns:p14="http://schemas.microsoft.com/office/powerpoint/2010/main" val="39362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 </a:t>
            </a:r>
            <a:r>
              <a:rPr lang="en-US" dirty="0" err="1" smtClean="0"/>
              <a:t>Cheatsheet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19622"/>
            <a:ext cx="7708254" cy="250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3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focus is </a:t>
            </a:r>
            <a:r>
              <a:rPr lang="en-US" dirty="0" smtClean="0">
                <a:solidFill>
                  <a:srgbClr val="FF0000"/>
                </a:solidFill>
              </a:rPr>
              <a:t>true</a:t>
            </a:r>
            <a:r>
              <a:rPr lang="en-US" dirty="0" smtClean="0"/>
              <a:t> </a:t>
            </a:r>
            <a:r>
              <a:rPr lang="en-US" dirty="0"/>
              <a:t>cases, then investigators may want to focus on sensitivity. </a:t>
            </a:r>
            <a:endParaRPr lang="en-US" dirty="0" smtClean="0"/>
          </a:p>
          <a:p>
            <a:r>
              <a:rPr lang="en-US" dirty="0" smtClean="0"/>
              <a:t>If focus is minimize </a:t>
            </a:r>
            <a:r>
              <a:rPr lang="en-US" dirty="0" smtClean="0">
                <a:solidFill>
                  <a:srgbClr val="FF0000"/>
                </a:solidFill>
              </a:rPr>
              <a:t>false</a:t>
            </a:r>
            <a:r>
              <a:rPr lang="en-US" dirty="0" smtClean="0"/>
              <a:t> </a:t>
            </a:r>
            <a:r>
              <a:rPr lang="en-US" dirty="0"/>
              <a:t>positives, the researcher may focus on specificity.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579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Note that most of comparison space is true non matches (</a:t>
            </a:r>
            <a:r>
              <a:rPr lang="en-US" dirty="0"/>
              <a:t>e.g., specificity and NPV)</a:t>
            </a:r>
            <a:endParaRPr lang="en-US" dirty="0" smtClean="0"/>
          </a:p>
          <a:p>
            <a:r>
              <a:rPr lang="en-US" dirty="0" smtClean="0"/>
              <a:t>F-Measure is </a:t>
            </a:r>
            <a:r>
              <a:rPr lang="el-GR" dirty="0" smtClean="0"/>
              <a:t>((</a:t>
            </a:r>
            <a:r>
              <a:rPr lang="el-GR" dirty="0"/>
              <a:t>β</a:t>
            </a:r>
            <a:r>
              <a:rPr lang="el-GR" baseline="30000" dirty="0"/>
              <a:t>2</a:t>
            </a:r>
            <a:r>
              <a:rPr lang="el-GR" dirty="0"/>
              <a:t> + 1.0) * </a:t>
            </a:r>
            <a:r>
              <a:rPr lang="en-US" dirty="0"/>
              <a:t>Sensitivity * PPV) / (</a:t>
            </a:r>
            <a:r>
              <a:rPr lang="el-GR" dirty="0"/>
              <a:t>β</a:t>
            </a:r>
            <a:r>
              <a:rPr lang="el-GR" baseline="30000" dirty="0"/>
              <a:t>2</a:t>
            </a:r>
            <a:r>
              <a:rPr lang="el-GR" dirty="0"/>
              <a:t> * </a:t>
            </a:r>
            <a:r>
              <a:rPr lang="en-US" dirty="0"/>
              <a:t>Sensitivity + </a:t>
            </a:r>
            <a:r>
              <a:rPr lang="en-US" dirty="0" smtClean="0"/>
              <a:t>PPV)</a:t>
            </a:r>
          </a:p>
          <a:p>
            <a:r>
              <a:rPr lang="en-US" dirty="0" smtClean="0"/>
              <a:t>Harmonic mean </a:t>
            </a:r>
            <a:r>
              <a:rPr lang="en-US" dirty="0"/>
              <a:t>β is equal to the user-assigned relative importance of sensitivity over PPV.</a:t>
            </a:r>
          </a:p>
        </p:txBody>
      </p:sp>
    </p:spTree>
    <p:extLst>
      <p:ext uri="{BB962C8B-B14F-4D97-AF65-F5344CB8AC3E}">
        <p14:creationId xmlns:p14="http://schemas.microsoft.com/office/powerpoint/2010/main" val="246996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09" y="483518"/>
            <a:ext cx="8043706" cy="3463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04" y="1491630"/>
            <a:ext cx="8377883" cy="14031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1520" y="4408379"/>
            <a:ext cx="871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Seeing the Non-Stars: (Some) sources of bias in past disambiguation approaches and a new public tool leveraging labeled records</a:t>
            </a:r>
          </a:p>
        </p:txBody>
      </p:sp>
    </p:spTree>
    <p:extLst>
      <p:ext uri="{BB962C8B-B14F-4D97-AF65-F5344CB8AC3E}">
        <p14:creationId xmlns:p14="http://schemas.microsoft.com/office/powerpoint/2010/main" val="416654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Why link records?</a:t>
            </a:r>
          </a:p>
          <a:p>
            <a:r>
              <a:rPr lang="en-US" dirty="0" smtClean="0"/>
              <a:t>Preprocessing</a:t>
            </a:r>
          </a:p>
          <a:p>
            <a:r>
              <a:rPr lang="en-US" dirty="0" smtClean="0"/>
              <a:t>Blocking/Indexing</a:t>
            </a:r>
          </a:p>
          <a:p>
            <a:r>
              <a:rPr lang="en-US" dirty="0" smtClean="0"/>
              <a:t>Linkage approaches</a:t>
            </a:r>
          </a:p>
          <a:p>
            <a:pPr lvl="1"/>
            <a:r>
              <a:rPr lang="en-US" dirty="0" smtClean="0"/>
              <a:t>Rule based</a:t>
            </a:r>
          </a:p>
          <a:p>
            <a:pPr lvl="1"/>
            <a:r>
              <a:rPr lang="en-US" dirty="0" smtClean="0"/>
              <a:t>Probabilistic</a:t>
            </a:r>
          </a:p>
          <a:p>
            <a:pPr lvl="1"/>
            <a:r>
              <a:rPr lang="en-US" dirty="0" smtClean="0"/>
              <a:t>“Computer Science”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Challenges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71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Identify the 5 top grant receiving universities in 2010.  How many grants?</a:t>
            </a:r>
          </a:p>
          <a:p>
            <a:r>
              <a:rPr lang="en-US" dirty="0"/>
              <a:t>Identify the 5 top </a:t>
            </a:r>
            <a:r>
              <a:rPr lang="en-US" dirty="0" smtClean="0"/>
              <a:t>patenting organizations </a:t>
            </a:r>
            <a:r>
              <a:rPr lang="en-US" dirty="0"/>
              <a:t>in </a:t>
            </a:r>
            <a:r>
              <a:rPr lang="en-US" dirty="0" smtClean="0"/>
              <a:t>2018.  </a:t>
            </a:r>
            <a:r>
              <a:rPr lang="en-US" dirty="0"/>
              <a:t>How many patents</a:t>
            </a:r>
            <a:r>
              <a:rPr lang="en-US" dirty="0" smtClean="0"/>
              <a:t>?</a:t>
            </a:r>
          </a:p>
          <a:p>
            <a:r>
              <a:rPr lang="en-US" dirty="0" smtClean="0"/>
              <a:t>Identify the 5 top PIs in 2010.   How many grants?</a:t>
            </a:r>
          </a:p>
          <a:p>
            <a:r>
              <a:rPr lang="en-US" dirty="0" smtClean="0"/>
              <a:t>Identify the 5 top inventors in 2018.  How many patents?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67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8429" y="205979"/>
            <a:ext cx="8868336" cy="857250"/>
          </a:xfrm>
        </p:spPr>
        <p:txBody>
          <a:bodyPr>
            <a:noAutofit/>
          </a:bodyPr>
          <a:lstStyle/>
          <a:p>
            <a:r>
              <a:rPr lang="de-DE" sz="4000" dirty="0" smtClean="0"/>
              <a:t>Summary: Record Linkage Technique</a:t>
            </a:r>
            <a:r>
              <a:rPr lang="de-DE" sz="4000" dirty="0"/>
              <a:t> </a:t>
            </a:r>
            <a:r>
              <a:rPr lang="de-DE" sz="2400" dirty="0" smtClean="0"/>
              <a:t>(Christen 2015)</a:t>
            </a:r>
            <a:endParaRPr lang="de-DE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544664" y="1102947"/>
            <a:ext cx="8088312" cy="3740150"/>
          </a:xfrm>
        </p:spPr>
        <p:txBody>
          <a:bodyPr>
            <a:noAutofit/>
          </a:bodyPr>
          <a:lstStyle/>
          <a:p>
            <a:r>
              <a:rPr lang="de-DE" sz="2400" b="1" dirty="0" err="1"/>
              <a:t>Deterministic</a:t>
            </a:r>
            <a:r>
              <a:rPr lang="de-DE" sz="2400" b="1" dirty="0"/>
              <a:t> </a:t>
            </a:r>
            <a:r>
              <a:rPr lang="de-DE" sz="2400" b="1" dirty="0" err="1" smtClean="0"/>
              <a:t>matching</a:t>
            </a:r>
            <a:endParaRPr lang="de-DE" sz="2400" b="1" dirty="0" smtClean="0"/>
          </a:p>
          <a:p>
            <a:pPr lvl="1"/>
            <a:r>
              <a:rPr lang="de-DE" sz="2400" dirty="0" err="1" smtClean="0"/>
              <a:t>Rule</a:t>
            </a:r>
            <a:r>
              <a:rPr lang="de-DE" sz="2400" dirty="0" err="1"/>
              <a:t>-based</a:t>
            </a:r>
            <a:r>
              <a:rPr lang="de-DE" sz="2400" dirty="0"/>
              <a:t> </a:t>
            </a:r>
            <a:r>
              <a:rPr lang="de-DE" sz="2400" dirty="0" err="1"/>
              <a:t>matching</a:t>
            </a:r>
            <a:r>
              <a:rPr lang="de-DE" sz="2400" dirty="0"/>
              <a:t> (</a:t>
            </a:r>
            <a:r>
              <a:rPr lang="de-DE" sz="2400" dirty="0" err="1"/>
              <a:t>complex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build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maintain</a:t>
            </a:r>
            <a:r>
              <a:rPr lang="de-DE" sz="2400" dirty="0"/>
              <a:t>) </a:t>
            </a:r>
          </a:p>
          <a:p>
            <a:r>
              <a:rPr lang="de-DE" sz="2400" b="1" dirty="0" err="1"/>
              <a:t>Probabilistic</a:t>
            </a:r>
            <a:r>
              <a:rPr lang="de-DE" sz="2400" b="1" dirty="0"/>
              <a:t> </a:t>
            </a:r>
            <a:r>
              <a:rPr lang="de-DE" sz="2400" b="1" dirty="0" err="1"/>
              <a:t>record</a:t>
            </a:r>
            <a:r>
              <a:rPr lang="de-DE" sz="2400" b="1" dirty="0"/>
              <a:t> </a:t>
            </a:r>
            <a:r>
              <a:rPr lang="de-DE" sz="2400" b="1" dirty="0" err="1"/>
              <a:t>linkage</a:t>
            </a:r>
            <a:r>
              <a:rPr lang="de-DE" sz="2400" dirty="0"/>
              <a:t> (</a:t>
            </a:r>
            <a:r>
              <a:rPr lang="de-DE" sz="2400" dirty="0" err="1"/>
              <a:t>Fellegi</a:t>
            </a:r>
            <a:r>
              <a:rPr lang="de-DE" sz="2400" dirty="0"/>
              <a:t> </a:t>
            </a:r>
            <a:r>
              <a:rPr lang="de-DE" sz="2400" i="1" dirty="0" err="1"/>
              <a:t>and</a:t>
            </a:r>
            <a:r>
              <a:rPr lang="de-DE" sz="2400" i="1" dirty="0"/>
              <a:t> </a:t>
            </a:r>
            <a:r>
              <a:rPr lang="de-DE" sz="2400" i="1" dirty="0" err="1"/>
              <a:t>Sunter</a:t>
            </a:r>
            <a:r>
              <a:rPr lang="de-DE" sz="2400" i="1" dirty="0"/>
              <a:t>, </a:t>
            </a:r>
            <a:r>
              <a:rPr lang="de-DE" sz="2400" dirty="0"/>
              <a:t>1969) </a:t>
            </a:r>
            <a:endParaRPr lang="de-DE" sz="2400" dirty="0" smtClean="0"/>
          </a:p>
          <a:p>
            <a:pPr lvl="1"/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dirty="0" err="1"/>
              <a:t>available</a:t>
            </a:r>
            <a:r>
              <a:rPr lang="de-DE" sz="2400" dirty="0"/>
              <a:t> </a:t>
            </a:r>
            <a:r>
              <a:rPr lang="de-DE" sz="2400" dirty="0" err="1"/>
              <a:t>attributes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linking</a:t>
            </a:r>
            <a:r>
              <a:rPr lang="de-DE" sz="2400" dirty="0"/>
              <a:t> (</a:t>
            </a:r>
            <a:r>
              <a:rPr lang="de-DE" sz="2400" dirty="0" err="1"/>
              <a:t>often</a:t>
            </a:r>
            <a:r>
              <a:rPr lang="de-DE" sz="2400" dirty="0"/>
              <a:t> personal </a:t>
            </a:r>
            <a:r>
              <a:rPr lang="de-DE" sz="2400" dirty="0" err="1" smtClean="0"/>
              <a:t>information</a:t>
            </a:r>
            <a:r>
              <a:rPr lang="de-DE" sz="2400" dirty="0"/>
              <a:t>, </a:t>
            </a:r>
            <a:r>
              <a:rPr lang="de-DE" sz="2400" dirty="0" err="1"/>
              <a:t>like</a:t>
            </a:r>
            <a:r>
              <a:rPr lang="de-DE" sz="2400" dirty="0"/>
              <a:t> </a:t>
            </a:r>
            <a:r>
              <a:rPr lang="de-DE" sz="2400" dirty="0" err="1"/>
              <a:t>names</a:t>
            </a:r>
            <a:r>
              <a:rPr lang="de-DE" sz="2400" dirty="0"/>
              <a:t>, </a:t>
            </a:r>
            <a:r>
              <a:rPr lang="de-DE" sz="2400" dirty="0" err="1"/>
              <a:t>addresses</a:t>
            </a:r>
            <a:r>
              <a:rPr lang="de-DE" sz="2400" dirty="0"/>
              <a:t>, </a:t>
            </a:r>
            <a:r>
              <a:rPr lang="de-DE" sz="2400" dirty="0" err="1"/>
              <a:t>dates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birth</a:t>
            </a:r>
            <a:r>
              <a:rPr lang="de-DE" sz="2400" dirty="0"/>
              <a:t>, etc.) </a:t>
            </a:r>
            <a:endParaRPr lang="de-DE" sz="2400" dirty="0" smtClean="0"/>
          </a:p>
          <a:p>
            <a:pPr lvl="1"/>
            <a:r>
              <a:rPr lang="de-DE" sz="2400" dirty="0" err="1" smtClean="0"/>
              <a:t>Calculate</a:t>
            </a:r>
            <a:r>
              <a:rPr lang="de-DE" sz="2400" dirty="0" smtClean="0"/>
              <a:t> </a:t>
            </a:r>
            <a:r>
              <a:rPr lang="de-DE" sz="2400" dirty="0" err="1"/>
              <a:t>match</a:t>
            </a:r>
            <a:r>
              <a:rPr lang="de-DE" sz="2400" dirty="0"/>
              <a:t> </a:t>
            </a:r>
            <a:r>
              <a:rPr lang="de-DE" sz="2400" dirty="0" err="1"/>
              <a:t>weights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attributes</a:t>
            </a:r>
            <a:r>
              <a:rPr lang="de-DE" sz="2400" dirty="0"/>
              <a:t> </a:t>
            </a:r>
          </a:p>
          <a:p>
            <a:r>
              <a:rPr lang="de-DE" sz="2400" b="1" dirty="0"/>
              <a:t>“Computer </a:t>
            </a:r>
            <a:r>
              <a:rPr lang="de-DE" sz="2400" b="1" dirty="0" err="1"/>
              <a:t>science</a:t>
            </a:r>
            <a:r>
              <a:rPr lang="de-DE" sz="2400" b="1" dirty="0"/>
              <a:t>” </a:t>
            </a:r>
            <a:r>
              <a:rPr lang="de-DE" sz="2400" b="1" dirty="0" err="1" smtClean="0"/>
              <a:t>approaches</a:t>
            </a:r>
            <a:endParaRPr lang="de-DE" sz="2400" b="1" dirty="0" smtClean="0"/>
          </a:p>
          <a:p>
            <a:pPr lvl="1"/>
            <a:r>
              <a:rPr lang="de-DE" sz="2400" dirty="0" err="1" smtClean="0"/>
              <a:t>Based</a:t>
            </a:r>
            <a:r>
              <a:rPr lang="de-DE" sz="2400" dirty="0" smtClean="0"/>
              <a:t> </a:t>
            </a:r>
            <a:r>
              <a:rPr lang="de-DE" sz="2400" dirty="0"/>
              <a:t>on </a:t>
            </a:r>
            <a:r>
              <a:rPr lang="de-DE" sz="2400" dirty="0" err="1"/>
              <a:t>machine</a:t>
            </a:r>
            <a:r>
              <a:rPr lang="de-DE" sz="2400" dirty="0"/>
              <a:t> </a:t>
            </a:r>
            <a:r>
              <a:rPr lang="de-DE" sz="2400" dirty="0" err="1"/>
              <a:t>learning</a:t>
            </a:r>
            <a:r>
              <a:rPr lang="de-DE" sz="2400" dirty="0"/>
              <a:t>,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mining</a:t>
            </a:r>
            <a:r>
              <a:rPr lang="de-DE" sz="2400" dirty="0"/>
              <a:t>, </a:t>
            </a:r>
            <a:r>
              <a:rPr lang="de-DE" sz="2400" dirty="0" err="1"/>
              <a:t>database</a:t>
            </a:r>
            <a:r>
              <a:rPr lang="de-DE" sz="2400" dirty="0"/>
              <a:t>,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information</a:t>
            </a:r>
            <a:r>
              <a:rPr lang="de-DE" sz="2400" dirty="0"/>
              <a:t> </a:t>
            </a:r>
            <a:r>
              <a:rPr lang="de-DE" sz="2400" dirty="0" err="1"/>
              <a:t>retrieval</a:t>
            </a:r>
            <a:r>
              <a:rPr lang="de-DE" sz="2400" dirty="0"/>
              <a:t> </a:t>
            </a:r>
            <a:r>
              <a:rPr lang="de-DE" sz="2400" dirty="0" err="1"/>
              <a:t>techniques</a:t>
            </a:r>
            <a:r>
              <a:rPr lang="de-DE" sz="2400" dirty="0"/>
              <a:t> </a:t>
            </a: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7638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321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43558"/>
            <a:ext cx="6523034" cy="397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69515" y="-182433"/>
            <a:ext cx="858453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48577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48577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48577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48577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48577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8577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8577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8577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8577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/>
            <a:endParaRPr lang="en-US" altLang="en-US" sz="2400" dirty="0" smtClean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defTabSz="914400"/>
            <a:r>
              <a:rPr lang="en-US" altLang="en-US" sz="28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Approaches </a:t>
            </a:r>
            <a:r>
              <a:rPr lang="en-US" altLang="en-US" sz="2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to </a:t>
            </a:r>
            <a:r>
              <a:rPr lang="en-US" altLang="en-US" sz="28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linking:  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Probabilistic vs Machine Learning</a:t>
            </a: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8800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>
            <a:normAutofit/>
          </a:bodyPr>
          <a:lstStyle/>
          <a:p>
            <a:r>
              <a:rPr lang="de-DE" dirty="0" smtClean="0"/>
              <a:t>Summary: Challenges </a:t>
            </a:r>
            <a:r>
              <a:rPr lang="de-DE" sz="3100" dirty="0" smtClean="0"/>
              <a:t>(Christen 2012)</a:t>
            </a:r>
            <a:endParaRPr lang="en-US" dirty="0"/>
          </a:p>
        </p:txBody>
      </p:sp>
      <p:sp>
        <p:nvSpPr>
          <p:cNvPr id="3" name="Inhaltsplatzhalter 2"/>
          <p:cNvSpPr txBox="1">
            <a:spLocks/>
          </p:cNvSpPr>
          <p:nvPr/>
        </p:nvSpPr>
        <p:spPr>
          <a:xfrm>
            <a:off x="540000" y="1059582"/>
            <a:ext cx="7816197" cy="396044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Scalability</a:t>
            </a:r>
          </a:p>
          <a:p>
            <a:pPr lvl="1"/>
            <a:r>
              <a:rPr lang="de-DE" sz="2000" dirty="0" err="1" smtClean="0"/>
              <a:t>Naïve</a:t>
            </a:r>
            <a:r>
              <a:rPr lang="de-DE" sz="2000" dirty="0" smtClean="0"/>
              <a:t> </a:t>
            </a:r>
            <a:r>
              <a:rPr lang="de-DE" sz="2000" dirty="0" err="1" smtClean="0"/>
              <a:t>comparison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all </a:t>
            </a:r>
            <a:r>
              <a:rPr lang="de-DE" sz="2000" dirty="0" err="1" smtClean="0"/>
              <a:t>record</a:t>
            </a:r>
            <a:r>
              <a:rPr lang="de-DE" sz="2000" dirty="0" smtClean="0"/>
              <a:t> </a:t>
            </a:r>
            <a:r>
              <a:rPr lang="de-DE" sz="2000" dirty="0" err="1" smtClean="0"/>
              <a:t>pairs</a:t>
            </a:r>
            <a:r>
              <a:rPr lang="de-DE" sz="2000" dirty="0" smtClean="0"/>
              <a:t>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quadratic</a:t>
            </a:r>
            <a:endParaRPr lang="de-DE" sz="2000" dirty="0" smtClean="0"/>
          </a:p>
          <a:p>
            <a:pPr lvl="1"/>
            <a:r>
              <a:rPr lang="de-DE" sz="2000" dirty="0" smtClean="0"/>
              <a:t>Remove likely no-matches as efficiently as possible</a:t>
            </a:r>
          </a:p>
          <a:p>
            <a:pPr lvl="1"/>
            <a:r>
              <a:rPr lang="de-DE" sz="2000" dirty="0" smtClean="0"/>
              <a:t>Need efficient etchniques</a:t>
            </a:r>
          </a:p>
          <a:p>
            <a:pPr marL="457200" lvl="1" indent="0">
              <a:buNone/>
            </a:pPr>
            <a:r>
              <a:rPr lang="de-DE" sz="2000" dirty="0" smtClean="0"/>
              <a:t> </a:t>
            </a:r>
          </a:p>
          <a:p>
            <a:r>
              <a:rPr lang="de-DE" sz="2000" dirty="0" smtClean="0"/>
              <a:t>More linked / multi-relational</a:t>
            </a:r>
          </a:p>
          <a:p>
            <a:pPr lvl="1"/>
            <a:r>
              <a:rPr lang="de-DE" sz="2000" dirty="0"/>
              <a:t>Need to infer relationship </a:t>
            </a:r>
          </a:p>
          <a:p>
            <a:pPr marL="457200" lvl="1" indent="0">
              <a:buNone/>
            </a:pPr>
            <a:endParaRPr lang="de-DE" sz="1600" dirty="0" smtClean="0"/>
          </a:p>
          <a:p>
            <a:r>
              <a:rPr lang="de-DE" sz="2000" dirty="0" smtClean="0"/>
              <a:t>No training data in many linkage applications </a:t>
            </a:r>
          </a:p>
          <a:p>
            <a:pPr lvl="1"/>
            <a:r>
              <a:rPr lang="de-DE" sz="2000" dirty="0" err="1" smtClean="0"/>
              <a:t>No</a:t>
            </a:r>
            <a:r>
              <a:rPr lang="de-DE" sz="2000" dirty="0" smtClean="0"/>
              <a:t> </a:t>
            </a:r>
            <a:r>
              <a:rPr lang="de-DE" sz="2000" dirty="0" err="1" smtClean="0"/>
              <a:t>record</a:t>
            </a:r>
            <a:r>
              <a:rPr lang="de-DE" sz="2000" dirty="0" smtClean="0"/>
              <a:t> </a:t>
            </a:r>
            <a:r>
              <a:rPr lang="de-DE" sz="2000" dirty="0" err="1" smtClean="0"/>
              <a:t>pairs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known</a:t>
            </a:r>
            <a:r>
              <a:rPr lang="de-DE" sz="2000" dirty="0" smtClean="0"/>
              <a:t> </a:t>
            </a:r>
            <a:r>
              <a:rPr lang="de-DE" sz="2000" dirty="0" err="1" smtClean="0"/>
              <a:t>true</a:t>
            </a:r>
            <a:r>
              <a:rPr lang="de-DE" sz="2000" dirty="0" smtClean="0"/>
              <a:t> </a:t>
            </a:r>
            <a:r>
              <a:rPr lang="de-DE" sz="2000" dirty="0" err="1" smtClean="0"/>
              <a:t>match</a:t>
            </a:r>
            <a:r>
              <a:rPr lang="de-DE" sz="2000" dirty="0" smtClean="0"/>
              <a:t> </a:t>
            </a:r>
            <a:r>
              <a:rPr lang="de-DE" sz="2000" dirty="0" err="1" smtClean="0"/>
              <a:t>status</a:t>
            </a:r>
            <a:r>
              <a:rPr lang="de-DE" sz="2000" dirty="0" smtClean="0"/>
              <a:t> 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72360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275606"/>
            <a:ext cx="5051248" cy="37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1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4" descr="Y:\infographic\ma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500" y="1257301"/>
            <a:ext cx="5707857" cy="296465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3001" y="-10946"/>
            <a:ext cx="6857999" cy="736905"/>
          </a:xfrm>
        </p:spPr>
        <p:txBody>
          <a:bodyPr>
            <a:noAutofit/>
          </a:bodyPr>
          <a:lstStyle/>
          <a:p>
            <a:r>
              <a:rPr lang="en-US" sz="3300" dirty="0" smtClean="0"/>
              <a:t>And reminder of why we care</a:t>
            </a:r>
            <a:endParaRPr lang="en-US" sz="1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859038" y="1094621"/>
            <a:ext cx="3138128" cy="3747134"/>
            <a:chOff x="2234151" y="533400"/>
            <a:chExt cx="4547649" cy="5791200"/>
          </a:xfrm>
        </p:grpSpPr>
        <p:pic>
          <p:nvPicPr>
            <p:cNvPr id="13" name="Picture 8" descr="Y:\infographic\employ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767551" y="1981200"/>
              <a:ext cx="1352490" cy="1529451"/>
            </a:xfrm>
            <a:prstGeom prst="rect">
              <a:avLst/>
            </a:prstGeom>
            <a:noFill/>
          </p:spPr>
        </p:pic>
        <p:pic>
          <p:nvPicPr>
            <p:cNvPr id="14" name="Picture 2" descr="Y:\infographic\paysfor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367751" y="2362200"/>
              <a:ext cx="614238" cy="2743200"/>
            </a:xfrm>
            <a:prstGeom prst="rect">
              <a:avLst/>
            </a:prstGeom>
            <a:noFill/>
          </p:spPr>
        </p:pic>
        <p:pic>
          <p:nvPicPr>
            <p:cNvPr id="15" name="Picture 3" descr="Y:\infographic\people.png"/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605751" y="533400"/>
              <a:ext cx="2009775" cy="1668492"/>
            </a:xfrm>
            <a:prstGeom prst="rect">
              <a:avLst/>
            </a:prstGeom>
            <a:noFill/>
          </p:spPr>
        </p:pic>
        <p:pic>
          <p:nvPicPr>
            <p:cNvPr id="16" name="Picture 4" descr="Y:\infographic\produceuse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977351" y="1905000"/>
              <a:ext cx="1358811" cy="1529452"/>
            </a:xfrm>
            <a:prstGeom prst="rect">
              <a:avLst/>
            </a:prstGeom>
            <a:noFill/>
          </p:spPr>
        </p:pic>
        <p:pic>
          <p:nvPicPr>
            <p:cNvPr id="17" name="Picture 5" descr="Y:\infographic\products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663151" y="3048000"/>
              <a:ext cx="1118649" cy="1276650"/>
            </a:xfrm>
            <a:prstGeom prst="rect">
              <a:avLst/>
            </a:prstGeom>
            <a:noFill/>
          </p:spPr>
        </p:pic>
        <p:pic>
          <p:nvPicPr>
            <p:cNvPr id="18" name="Picture 6" descr="Y:\infographic\supports.pn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977351" y="4038600"/>
              <a:ext cx="1440971" cy="1611612"/>
            </a:xfrm>
            <a:prstGeom prst="rect">
              <a:avLst/>
            </a:prstGeom>
            <a:noFill/>
          </p:spPr>
        </p:pic>
        <p:pic>
          <p:nvPicPr>
            <p:cNvPr id="19" name="Picture 7" descr="Y:\infographic\awardedto.png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691351" y="3962400"/>
              <a:ext cx="1440971" cy="1611612"/>
            </a:xfrm>
            <a:prstGeom prst="rect">
              <a:avLst/>
            </a:prstGeom>
            <a:noFill/>
          </p:spPr>
        </p:pic>
        <p:pic>
          <p:nvPicPr>
            <p:cNvPr id="20" name="Picture 9" descr="Y:\infographic\funding.png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986751" y="5250192"/>
              <a:ext cx="1150249" cy="1074408"/>
            </a:xfrm>
            <a:prstGeom prst="rect">
              <a:avLst/>
            </a:prstGeom>
            <a:noFill/>
          </p:spPr>
        </p:pic>
        <p:pic>
          <p:nvPicPr>
            <p:cNvPr id="21" name="Picture 10" descr="Y:\infographic\institutions.png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2234151" y="2895600"/>
              <a:ext cx="1264009" cy="1422010"/>
            </a:xfrm>
            <a:prstGeom prst="rect">
              <a:avLst/>
            </a:prstGeom>
            <a:noFill/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26533" y="3371322"/>
            <a:ext cx="3195965" cy="1884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6247" y="804153"/>
            <a:ext cx="2268395" cy="2118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8898" y="1701664"/>
            <a:ext cx="2334452" cy="256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9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(rule based) linkage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075240" cy="37478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simplest method of matching </a:t>
            </a:r>
          </a:p>
          <a:p>
            <a:r>
              <a:rPr lang="en-US" dirty="0"/>
              <a:t>sort/merge exact match</a:t>
            </a:r>
          </a:p>
          <a:p>
            <a:r>
              <a:rPr lang="en-US" dirty="0"/>
              <a:t>works best with single </a:t>
            </a:r>
            <a:br>
              <a:rPr lang="en-US" dirty="0"/>
            </a:br>
            <a:r>
              <a:rPr lang="en-US" dirty="0"/>
              <a:t>unique identifier (key)</a:t>
            </a:r>
          </a:p>
          <a:p>
            <a:r>
              <a:rPr lang="en-US" dirty="0"/>
              <a:t>Identifiers </a:t>
            </a:r>
          </a:p>
          <a:p>
            <a:pPr lvl="1"/>
            <a:r>
              <a:rPr lang="en-US" dirty="0"/>
              <a:t>have equal weight </a:t>
            </a:r>
          </a:p>
          <a:p>
            <a:pPr lvl="1"/>
            <a:r>
              <a:rPr lang="en-US" dirty="0"/>
              <a:t>chosen by researcher or</a:t>
            </a:r>
            <a:br>
              <a:rPr lang="en-US" dirty="0"/>
            </a:br>
            <a:r>
              <a:rPr lang="en-US" dirty="0"/>
              <a:t>availability </a:t>
            </a:r>
          </a:p>
          <a:p>
            <a:endParaRPr lang="en-US" dirty="0"/>
          </a:p>
          <a:p>
            <a:r>
              <a:rPr lang="en-US" dirty="0"/>
              <a:t>Works well if keys are perfect and present in all datasets you want to link. In Example one key not enough (missing data), next key (name) has errors in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7" t="41600" r="36000" b="26200"/>
          <a:stretch/>
        </p:blipFill>
        <p:spPr>
          <a:xfrm>
            <a:off x="4182197" y="1530668"/>
            <a:ext cx="4961803" cy="219464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220072" y="2519978"/>
            <a:ext cx="86409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220072" y="3103445"/>
            <a:ext cx="86409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11960" y="3614743"/>
            <a:ext cx="3352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Example: https://en.wikipedia.org/wiki/Record_linkage</a:t>
            </a:r>
          </a:p>
        </p:txBody>
      </p:sp>
    </p:spTree>
    <p:extLst>
      <p:ext uri="{BB962C8B-B14F-4D97-AF65-F5344CB8AC3E}">
        <p14:creationId xmlns:p14="http://schemas.microsoft.com/office/powerpoint/2010/main" val="27791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347614"/>
            <a:ext cx="6066650" cy="38810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Canonical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53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Record Linkage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949723"/>
            <a:ext cx="5054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7624" y="4587974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ADRN : Introduction to Record Linkage</a:t>
            </a:r>
          </a:p>
        </p:txBody>
      </p:sp>
    </p:spTree>
    <p:extLst>
      <p:ext uri="{BB962C8B-B14F-4D97-AF65-F5344CB8AC3E}">
        <p14:creationId xmlns:p14="http://schemas.microsoft.com/office/powerpoint/2010/main" val="167716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issue: Compute similarity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15566"/>
            <a:ext cx="6822603" cy="47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0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2206</TotalTime>
  <Words>1126</Words>
  <Application>Microsoft Office PowerPoint</Application>
  <PresentationFormat>On-screen Show (16:9)</PresentationFormat>
  <Paragraphs>201</Paragraphs>
  <Slides>54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Cambria Math</vt:lpstr>
      <vt:lpstr>cmsy10</vt:lpstr>
      <vt:lpstr>Symbol</vt:lpstr>
      <vt:lpstr>Times New Roman</vt:lpstr>
      <vt:lpstr>Larissa</vt:lpstr>
      <vt:lpstr>Equation</vt:lpstr>
      <vt:lpstr>Probabilistic Record Linkage</vt:lpstr>
      <vt:lpstr>Overview</vt:lpstr>
      <vt:lpstr>Why we care</vt:lpstr>
      <vt:lpstr>PowerPoint Presentation</vt:lpstr>
      <vt:lpstr>Match questions</vt:lpstr>
      <vt:lpstr>Deterministic (rule based) linkage</vt:lpstr>
      <vt:lpstr>Canonical Problem</vt:lpstr>
      <vt:lpstr>Probabilistic Record Linkage</vt:lpstr>
      <vt:lpstr>Core issue: Compute similarity</vt:lpstr>
      <vt:lpstr>Conceptual Framework</vt:lpstr>
      <vt:lpstr>Felligi Sunter</vt:lpstr>
      <vt:lpstr>PowerPoint Presentation</vt:lpstr>
      <vt:lpstr>PowerPoint Presentation</vt:lpstr>
      <vt:lpstr>Approach in practice</vt:lpstr>
      <vt:lpstr>Probabilistic Record Linkage</vt:lpstr>
      <vt:lpstr>U and M probability in words</vt:lpstr>
      <vt:lpstr>Felligini-Sunter: notation</vt:lpstr>
      <vt:lpstr>Felligi &amp; Sunter</vt:lpstr>
      <vt:lpstr>Felligini-Sunter: notation</vt:lpstr>
      <vt:lpstr>Felligini-Sunter: main result</vt:lpstr>
      <vt:lpstr>Main issues in F-S model </vt:lpstr>
      <vt:lpstr>Conditional Independence Assumption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 </vt:lpstr>
      <vt:lpstr>PowerPoint Presentation</vt:lpstr>
      <vt:lpstr>PowerPoint Presentation</vt:lpstr>
      <vt:lpstr>There is no perfect world</vt:lpstr>
      <vt:lpstr>Evaluation</vt:lpstr>
      <vt:lpstr>Metric Cheatsheet</vt:lpstr>
      <vt:lpstr>Note</vt:lpstr>
      <vt:lpstr>Other measures</vt:lpstr>
      <vt:lpstr>PowerPoint Presentation</vt:lpstr>
      <vt:lpstr>Overview </vt:lpstr>
      <vt:lpstr>Summary: Record Linkage Technique (Christen 2015)</vt:lpstr>
      <vt:lpstr>PowerPoint Presentation</vt:lpstr>
      <vt:lpstr>Summary: Challenges (Christen 2012)</vt:lpstr>
      <vt:lpstr>Tools</vt:lpstr>
      <vt:lpstr>And reminder of why we care</vt:lpstr>
    </vt:vector>
  </TitlesOfParts>
  <Company>Deutsche Bundesbank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Record Linkage</dc:title>
  <dc:creator>Julia-Katharina Ginz</dc:creator>
  <cp:lastModifiedBy>Julia Lane</cp:lastModifiedBy>
  <cp:revision>115</cp:revision>
  <dcterms:created xsi:type="dcterms:W3CDTF">2016-12-13T10:17:56Z</dcterms:created>
  <dcterms:modified xsi:type="dcterms:W3CDTF">2020-01-25T16:16:14Z</dcterms:modified>
</cp:coreProperties>
</file>